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8" r:id="rId2"/>
    <p:sldId id="273" r:id="rId3"/>
    <p:sldId id="269" r:id="rId4"/>
    <p:sldId id="270" r:id="rId5"/>
    <p:sldId id="275" r:id="rId6"/>
    <p:sldId id="272" r:id="rId7"/>
    <p:sldId id="260" r:id="rId8"/>
    <p:sldId id="261" r:id="rId9"/>
    <p:sldId id="262" r:id="rId10"/>
    <p:sldId id="263" r:id="rId11"/>
    <p:sldId id="264" r:id="rId12"/>
    <p:sldId id="265" r:id="rId13"/>
    <p:sldId id="271" r:id="rId14"/>
    <p:sldId id="276" r:id="rId15"/>
    <p:sldId id="256" r:id="rId16"/>
    <p:sldId id="279" r:id="rId17"/>
    <p:sldId id="282" r:id="rId18"/>
    <p:sldId id="280" r:id="rId19"/>
  </p:sldIdLst>
  <p:sldSz cx="18288000" cy="10287000"/>
  <p:notesSz cx="6858000" cy="9144000"/>
  <p:embeddedFontLst>
    <p:embeddedFont>
      <p:font typeface="Abril Fatface" panose="02000503000000020003" pitchFamily="2" charset="0"/>
      <p:regular r:id="rId20"/>
    </p:embeddedFont>
    <p:embeddedFont>
      <p:font typeface="Anantason" panose="020B0604020202020204" charset="0"/>
      <p:regular r:id="rId21"/>
    </p:embeddedFont>
    <p:embeddedFont>
      <p:font typeface="Bricolage Grotesque Bold" panose="020B0604020202020204" charset="0"/>
      <p:regular r:id="rId22"/>
    </p:embeddedFont>
    <p:embeddedFont>
      <p:font typeface="DM Sans Bold" panose="020B0604020202020204" charset="0"/>
      <p:regular r:id="rId23"/>
    </p:embeddedFont>
    <p:embeddedFont>
      <p:font typeface="Garamond" panose="02020404030301010803" pitchFamily="18" charset="0"/>
      <p:regular r:id="rId24"/>
      <p:bold r:id="rId25"/>
      <p:italic r:id="rId26"/>
    </p:embeddedFont>
    <p:embeddedFont>
      <p:font typeface="Gordita Bold" panose="020B0604020202020204" charset="0"/>
      <p:regular r:id="rId27"/>
    </p:embeddedFont>
    <p:embeddedFont>
      <p:font typeface="Muli Semi-Bold" panose="020B0604020202020204" charset="0"/>
      <p:regular r:id="rId28"/>
    </p:embeddedFont>
    <p:embeddedFont>
      <p:font typeface="Open Sans Bold" panose="020B0604020202020204" charset="0"/>
      <p:regular r:id="rId29"/>
    </p:embeddedFont>
    <p:embeddedFont>
      <p:font typeface="Open Sauce Bold" panose="020B0604020202020204" charset="0"/>
      <p:regular r:id="rId30"/>
    </p:embeddedFont>
    <p:embeddedFont>
      <p:font typeface="Open Sauce Light" panose="020B0604020202020204" charset="0"/>
      <p:regular r:id="rId31"/>
    </p:embeddedFont>
    <p:embeddedFont>
      <p:font typeface="Poppins Semi-Bold" panose="020B0604020202020204" charset="0"/>
      <p:regular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  <p:embeddedFont>
      <p:font typeface="Roboto Bold" panose="02000000000000000000" charset="0"/>
      <p:regular r:id="rId37"/>
    </p:embeddedFont>
    <p:embeddedFont>
      <p:font typeface="TT Hoves Bold" panose="020B0604020202020204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3D2"/>
    <a:srgbClr val="567A77"/>
    <a:srgbClr val="68A49D"/>
    <a:srgbClr val="4D8376"/>
    <a:srgbClr val="009999"/>
    <a:srgbClr val="1E9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37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presProps" Target="presProp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A7B327-3956-4072-9D41-DFDD50F5A4AC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1E5B0633-9C82-4F25-AB77-9E9D9ED4EF5C}">
      <dgm:prSet phldrT="[Text]"/>
      <dgm:spPr>
        <a:solidFill>
          <a:schemeClr val="accent5">
            <a:lumMod val="50000"/>
          </a:schemeClr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pPr>
            <a:buNone/>
          </a:pPr>
          <a:r>
            <a:rPr lang="en-CA" dirty="0"/>
            <a:t>Clear goal setting</a:t>
          </a:r>
        </a:p>
      </dgm:t>
    </dgm:pt>
    <dgm:pt modelId="{2F124E02-7986-40F2-9696-9BB3278D96A7}" type="parTrans" cxnId="{2BCC296B-488C-4973-AADA-660F5477E34C}">
      <dgm:prSet/>
      <dgm:spPr/>
      <dgm:t>
        <a:bodyPr/>
        <a:lstStyle/>
        <a:p>
          <a:endParaRPr lang="en-CA"/>
        </a:p>
      </dgm:t>
    </dgm:pt>
    <dgm:pt modelId="{C3CBDD0E-BDF8-4A6A-B454-3848B5FB1CEB}" type="sibTrans" cxnId="{2BCC296B-488C-4973-AADA-660F5477E34C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endParaRPr lang="en-CA"/>
        </a:p>
      </dgm:t>
    </dgm:pt>
    <dgm:pt modelId="{CC9B5A5E-9B34-4513-B3D6-C0D3B6C9CF19}">
      <dgm:prSet phldrT="[Text]"/>
      <dgm:spPr>
        <a:solidFill>
          <a:schemeClr val="accent6">
            <a:lumMod val="50000"/>
          </a:schemeClr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pPr>
            <a:buNone/>
          </a:pPr>
          <a:r>
            <a:rPr lang="en-CA" dirty="0"/>
            <a:t>Ongoing feedback &amp; coaching</a:t>
          </a:r>
        </a:p>
      </dgm:t>
    </dgm:pt>
    <dgm:pt modelId="{7851C55A-735D-4DD8-A16B-3ABE977E763D}" type="parTrans" cxnId="{2F455AC3-5918-419E-A328-2F568EA0254A}">
      <dgm:prSet/>
      <dgm:spPr/>
      <dgm:t>
        <a:bodyPr/>
        <a:lstStyle/>
        <a:p>
          <a:endParaRPr lang="en-CA"/>
        </a:p>
      </dgm:t>
    </dgm:pt>
    <dgm:pt modelId="{29CA2F54-495A-42AD-9727-13A2E3039187}" type="sibTrans" cxnId="{2F455AC3-5918-419E-A328-2F568EA0254A}">
      <dgm:prSet/>
      <dgm:spPr/>
      <dgm:t>
        <a:bodyPr/>
        <a:lstStyle/>
        <a:p>
          <a:endParaRPr lang="en-CA"/>
        </a:p>
      </dgm:t>
    </dgm:pt>
    <dgm:pt modelId="{19B34269-C1F9-4B42-82E7-D49A6D51B5F5}">
      <dgm:prSet phldrT="[Text]"/>
      <dgm:spPr>
        <a:solidFill>
          <a:schemeClr val="accent1">
            <a:lumMod val="75000"/>
          </a:schemeClr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pPr>
            <a:buNone/>
          </a:pPr>
          <a:r>
            <a:rPr lang="en-CA" dirty="0"/>
            <a:t>Mid-year check-in</a:t>
          </a:r>
        </a:p>
      </dgm:t>
    </dgm:pt>
    <dgm:pt modelId="{B31D73BF-B026-4D74-831F-569133AA5E2D}" type="parTrans" cxnId="{9E5DD2E8-6401-47A6-8255-505F462730F2}">
      <dgm:prSet/>
      <dgm:spPr/>
      <dgm:t>
        <a:bodyPr/>
        <a:lstStyle/>
        <a:p>
          <a:endParaRPr lang="en-CA"/>
        </a:p>
      </dgm:t>
    </dgm:pt>
    <dgm:pt modelId="{56DEF720-0D99-4921-B783-94580B04F785}" type="sibTrans" cxnId="{9E5DD2E8-6401-47A6-8255-505F462730F2}">
      <dgm:prSet/>
      <dgm:spPr/>
      <dgm:t>
        <a:bodyPr/>
        <a:lstStyle/>
        <a:p>
          <a:endParaRPr lang="en-CA"/>
        </a:p>
      </dgm:t>
    </dgm:pt>
    <dgm:pt modelId="{D4F56D46-59F0-4411-A758-EB3DAA669527}">
      <dgm:prSet phldrT="[Text]"/>
      <dgm:spPr>
        <a:solidFill>
          <a:schemeClr val="accent3">
            <a:lumMod val="50000"/>
          </a:schemeClr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pPr>
            <a:buNone/>
          </a:pPr>
          <a:r>
            <a:rPr lang="en-CA" dirty="0"/>
            <a:t>Year-end evaluation</a:t>
          </a:r>
        </a:p>
      </dgm:t>
    </dgm:pt>
    <dgm:pt modelId="{EAEEA123-2077-41F5-A9BB-5DB107DF088C}" type="parTrans" cxnId="{189BEB02-1DD3-473C-8274-37BBC4CA30CC}">
      <dgm:prSet/>
      <dgm:spPr/>
      <dgm:t>
        <a:bodyPr/>
        <a:lstStyle/>
        <a:p>
          <a:endParaRPr lang="en-CA"/>
        </a:p>
      </dgm:t>
    </dgm:pt>
    <dgm:pt modelId="{894BB4B6-9C92-418C-9F16-1F8275D68303}" type="sibTrans" cxnId="{189BEB02-1DD3-473C-8274-37BBC4CA30CC}">
      <dgm:prSet/>
      <dgm:spPr/>
      <dgm:t>
        <a:bodyPr/>
        <a:lstStyle/>
        <a:p>
          <a:endParaRPr lang="en-CA"/>
        </a:p>
      </dgm:t>
    </dgm:pt>
    <dgm:pt modelId="{521F0D4F-4A6A-4E6E-B0E8-5D467D66896C}">
      <dgm:prSet phldrT="[Text]"/>
      <dgm:spPr>
        <a:solidFill>
          <a:schemeClr val="tx2">
            <a:lumMod val="50000"/>
          </a:schemeClr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pPr>
            <a:buFont typeface="+mj-lt"/>
            <a:buAutoNum type="arabicPeriod"/>
          </a:pPr>
          <a:r>
            <a:rPr lang="en-CA" dirty="0"/>
            <a:t>Development &amp; reward decisions</a:t>
          </a:r>
        </a:p>
      </dgm:t>
    </dgm:pt>
    <dgm:pt modelId="{C160DA8F-59F5-4CAB-9FF6-B23BA0566DE9}" type="parTrans" cxnId="{48CF04D1-FF7E-47A9-B585-B7A6E3061726}">
      <dgm:prSet/>
      <dgm:spPr/>
      <dgm:t>
        <a:bodyPr/>
        <a:lstStyle/>
        <a:p>
          <a:endParaRPr lang="en-CA"/>
        </a:p>
      </dgm:t>
    </dgm:pt>
    <dgm:pt modelId="{8C64322A-62F0-4872-87AE-51B4FBF5C63F}" type="sibTrans" cxnId="{48CF04D1-FF7E-47A9-B585-B7A6E3061726}">
      <dgm:prSet/>
      <dgm:spPr/>
      <dgm:t>
        <a:bodyPr/>
        <a:lstStyle/>
        <a:p>
          <a:endParaRPr lang="en-CA"/>
        </a:p>
      </dgm:t>
    </dgm:pt>
    <dgm:pt modelId="{516462EE-532D-4B50-A54D-5C17A97F7987}" type="pres">
      <dgm:prSet presAssocID="{38A7B327-3956-4072-9D41-DFDD50F5A4AC}" presName="Name0" presStyleCnt="0">
        <dgm:presLayoutVars>
          <dgm:dir/>
          <dgm:resizeHandles val="exact"/>
        </dgm:presLayoutVars>
      </dgm:prSet>
      <dgm:spPr/>
    </dgm:pt>
    <dgm:pt modelId="{5C675E1B-92D3-4FB7-B012-9F279B2C6481}" type="pres">
      <dgm:prSet presAssocID="{38A7B327-3956-4072-9D41-DFDD50F5A4AC}" presName="cycle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4EDC8D9A-BC36-490B-B753-8242565D7F3E}" type="pres">
      <dgm:prSet presAssocID="{1E5B0633-9C82-4F25-AB77-9E9D9ED4EF5C}" presName="nodeFirstNode" presStyleLbl="node1" presStyleIdx="0" presStyleCnt="5" custRadScaleRad="100623" custRadScaleInc="-1788">
        <dgm:presLayoutVars>
          <dgm:bulletEnabled val="1"/>
        </dgm:presLayoutVars>
      </dgm:prSet>
      <dgm:spPr/>
    </dgm:pt>
    <dgm:pt modelId="{0BD83470-B12F-4A4C-AE0B-74A8D5B0DE8B}" type="pres">
      <dgm:prSet presAssocID="{C3CBDD0E-BDF8-4A6A-B454-3848B5FB1CEB}" presName="sibTransFirstNode" presStyleLbl="bgShp" presStyleIdx="0" presStyleCnt="1"/>
      <dgm:spPr/>
    </dgm:pt>
    <dgm:pt modelId="{FAF22D31-50B9-443F-8F7C-DC9E8F329DBB}" type="pres">
      <dgm:prSet presAssocID="{CC9B5A5E-9B34-4513-B3D6-C0D3B6C9CF19}" presName="nodeFollowingNodes" presStyleLbl="node1" presStyleIdx="1" presStyleCnt="5">
        <dgm:presLayoutVars>
          <dgm:bulletEnabled val="1"/>
        </dgm:presLayoutVars>
      </dgm:prSet>
      <dgm:spPr/>
    </dgm:pt>
    <dgm:pt modelId="{CF854D45-A1CE-4531-86F1-0410F56DF177}" type="pres">
      <dgm:prSet presAssocID="{19B34269-C1F9-4B42-82E7-D49A6D51B5F5}" presName="nodeFollowingNodes" presStyleLbl="node1" presStyleIdx="2" presStyleCnt="5">
        <dgm:presLayoutVars>
          <dgm:bulletEnabled val="1"/>
        </dgm:presLayoutVars>
      </dgm:prSet>
      <dgm:spPr/>
    </dgm:pt>
    <dgm:pt modelId="{44E1BD6E-F47F-496E-84CF-6DD640610F03}" type="pres">
      <dgm:prSet presAssocID="{D4F56D46-59F0-4411-A758-EB3DAA669527}" presName="nodeFollowingNodes" presStyleLbl="node1" presStyleIdx="3" presStyleCnt="5">
        <dgm:presLayoutVars>
          <dgm:bulletEnabled val="1"/>
        </dgm:presLayoutVars>
      </dgm:prSet>
      <dgm:spPr/>
    </dgm:pt>
    <dgm:pt modelId="{8EAECA23-4715-41E2-94A8-F585C0F18EA5}" type="pres">
      <dgm:prSet presAssocID="{521F0D4F-4A6A-4E6E-B0E8-5D467D66896C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189BEB02-1DD3-473C-8274-37BBC4CA30CC}" srcId="{38A7B327-3956-4072-9D41-DFDD50F5A4AC}" destId="{D4F56D46-59F0-4411-A758-EB3DAA669527}" srcOrd="3" destOrd="0" parTransId="{EAEEA123-2077-41F5-A9BB-5DB107DF088C}" sibTransId="{894BB4B6-9C92-418C-9F16-1F8275D68303}"/>
    <dgm:cxn modelId="{E9F5CB0B-6F15-4586-AD92-49F661FB6DEB}" type="presOf" srcId="{CC9B5A5E-9B34-4513-B3D6-C0D3B6C9CF19}" destId="{FAF22D31-50B9-443F-8F7C-DC9E8F329DBB}" srcOrd="0" destOrd="0" presId="urn:microsoft.com/office/officeart/2005/8/layout/cycle3"/>
    <dgm:cxn modelId="{3676162A-1391-4F5B-9038-C7C74CC7C3AC}" type="presOf" srcId="{D4F56D46-59F0-4411-A758-EB3DAA669527}" destId="{44E1BD6E-F47F-496E-84CF-6DD640610F03}" srcOrd="0" destOrd="0" presId="urn:microsoft.com/office/officeart/2005/8/layout/cycle3"/>
    <dgm:cxn modelId="{2BCC296B-488C-4973-AADA-660F5477E34C}" srcId="{38A7B327-3956-4072-9D41-DFDD50F5A4AC}" destId="{1E5B0633-9C82-4F25-AB77-9E9D9ED4EF5C}" srcOrd="0" destOrd="0" parTransId="{2F124E02-7986-40F2-9696-9BB3278D96A7}" sibTransId="{C3CBDD0E-BDF8-4A6A-B454-3848B5FB1CEB}"/>
    <dgm:cxn modelId="{165A3D9A-E6FF-4613-8538-B68DCFF76082}" type="presOf" srcId="{521F0D4F-4A6A-4E6E-B0E8-5D467D66896C}" destId="{8EAECA23-4715-41E2-94A8-F585C0F18EA5}" srcOrd="0" destOrd="0" presId="urn:microsoft.com/office/officeart/2005/8/layout/cycle3"/>
    <dgm:cxn modelId="{6E5F7CA0-0F43-4306-BDD1-BDA503DA9319}" type="presOf" srcId="{1E5B0633-9C82-4F25-AB77-9E9D9ED4EF5C}" destId="{4EDC8D9A-BC36-490B-B753-8242565D7F3E}" srcOrd="0" destOrd="0" presId="urn:microsoft.com/office/officeart/2005/8/layout/cycle3"/>
    <dgm:cxn modelId="{2F455AC3-5918-419E-A328-2F568EA0254A}" srcId="{38A7B327-3956-4072-9D41-DFDD50F5A4AC}" destId="{CC9B5A5E-9B34-4513-B3D6-C0D3B6C9CF19}" srcOrd="1" destOrd="0" parTransId="{7851C55A-735D-4DD8-A16B-3ABE977E763D}" sibTransId="{29CA2F54-495A-42AD-9727-13A2E3039187}"/>
    <dgm:cxn modelId="{9EAF10CA-A995-40D7-A6CB-E8190F73796E}" type="presOf" srcId="{19B34269-C1F9-4B42-82E7-D49A6D51B5F5}" destId="{CF854D45-A1CE-4531-86F1-0410F56DF177}" srcOrd="0" destOrd="0" presId="urn:microsoft.com/office/officeart/2005/8/layout/cycle3"/>
    <dgm:cxn modelId="{48CF04D1-FF7E-47A9-B585-B7A6E3061726}" srcId="{38A7B327-3956-4072-9D41-DFDD50F5A4AC}" destId="{521F0D4F-4A6A-4E6E-B0E8-5D467D66896C}" srcOrd="4" destOrd="0" parTransId="{C160DA8F-59F5-4CAB-9FF6-B23BA0566DE9}" sibTransId="{8C64322A-62F0-4872-87AE-51B4FBF5C63F}"/>
    <dgm:cxn modelId="{CF2A09DD-DEAE-4F68-AEF6-9C1E851859C5}" type="presOf" srcId="{38A7B327-3956-4072-9D41-DFDD50F5A4AC}" destId="{516462EE-532D-4B50-A54D-5C17A97F7987}" srcOrd="0" destOrd="0" presId="urn:microsoft.com/office/officeart/2005/8/layout/cycle3"/>
    <dgm:cxn modelId="{339466E0-D9F3-4D09-B418-2C83020897CD}" type="presOf" srcId="{C3CBDD0E-BDF8-4A6A-B454-3848B5FB1CEB}" destId="{0BD83470-B12F-4A4C-AE0B-74A8D5B0DE8B}" srcOrd="0" destOrd="0" presId="urn:microsoft.com/office/officeart/2005/8/layout/cycle3"/>
    <dgm:cxn modelId="{9E5DD2E8-6401-47A6-8255-505F462730F2}" srcId="{38A7B327-3956-4072-9D41-DFDD50F5A4AC}" destId="{19B34269-C1F9-4B42-82E7-D49A6D51B5F5}" srcOrd="2" destOrd="0" parTransId="{B31D73BF-B026-4D74-831F-569133AA5E2D}" sibTransId="{56DEF720-0D99-4921-B783-94580B04F785}"/>
    <dgm:cxn modelId="{9F52CB70-24AE-4CF7-AC2C-071A06E01307}" type="presParOf" srcId="{516462EE-532D-4B50-A54D-5C17A97F7987}" destId="{5C675E1B-92D3-4FB7-B012-9F279B2C6481}" srcOrd="0" destOrd="0" presId="urn:microsoft.com/office/officeart/2005/8/layout/cycle3"/>
    <dgm:cxn modelId="{A490973D-D971-4249-8E90-034504C895FC}" type="presParOf" srcId="{5C675E1B-92D3-4FB7-B012-9F279B2C6481}" destId="{4EDC8D9A-BC36-490B-B753-8242565D7F3E}" srcOrd="0" destOrd="0" presId="urn:microsoft.com/office/officeart/2005/8/layout/cycle3"/>
    <dgm:cxn modelId="{1C6B54BE-EE0B-41A8-9E57-B4E24F07B17A}" type="presParOf" srcId="{5C675E1B-92D3-4FB7-B012-9F279B2C6481}" destId="{0BD83470-B12F-4A4C-AE0B-74A8D5B0DE8B}" srcOrd="1" destOrd="0" presId="urn:microsoft.com/office/officeart/2005/8/layout/cycle3"/>
    <dgm:cxn modelId="{60F88EF5-2997-48D0-B710-5162E1BAC096}" type="presParOf" srcId="{5C675E1B-92D3-4FB7-B012-9F279B2C6481}" destId="{FAF22D31-50B9-443F-8F7C-DC9E8F329DBB}" srcOrd="2" destOrd="0" presId="urn:microsoft.com/office/officeart/2005/8/layout/cycle3"/>
    <dgm:cxn modelId="{9F040F8C-5A5A-43C5-B1F8-A93AB31C1D4B}" type="presParOf" srcId="{5C675E1B-92D3-4FB7-B012-9F279B2C6481}" destId="{CF854D45-A1CE-4531-86F1-0410F56DF177}" srcOrd="3" destOrd="0" presId="urn:microsoft.com/office/officeart/2005/8/layout/cycle3"/>
    <dgm:cxn modelId="{09D2D85D-4936-475A-939D-F58478A8FEC8}" type="presParOf" srcId="{5C675E1B-92D3-4FB7-B012-9F279B2C6481}" destId="{44E1BD6E-F47F-496E-84CF-6DD640610F03}" srcOrd="4" destOrd="0" presId="urn:microsoft.com/office/officeart/2005/8/layout/cycle3"/>
    <dgm:cxn modelId="{6424B639-9076-49E3-9199-86D7FE96D889}" type="presParOf" srcId="{5C675E1B-92D3-4FB7-B012-9F279B2C6481}" destId="{8EAECA23-4715-41E2-94A8-F585C0F18EA5}" srcOrd="5" destOrd="0" presId="urn:microsoft.com/office/officeart/2005/8/layout/cycle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CDE549-C366-4CCA-BCA2-21FFE50DA51E}" type="doc">
      <dgm:prSet loTypeId="urn:microsoft.com/office/officeart/2009/3/layout/OpposingIdeas" loCatId="relationship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CA"/>
        </a:p>
      </dgm:t>
    </dgm:pt>
    <dgm:pt modelId="{B5958AFD-3B6C-411C-A741-84AA3ABE5D33}">
      <dgm:prSet phldrT="[Text]" custT="1"/>
      <dgm:spPr/>
      <dgm:t>
        <a:bodyPr/>
        <a:lstStyle/>
        <a:p>
          <a:pPr>
            <a:buNone/>
          </a:pPr>
          <a:r>
            <a:rPr lang="en-US" sz="2800" b="1" dirty="0"/>
            <a:t>If reviews don’t drive development,</a:t>
          </a:r>
          <a:endParaRPr lang="en-CA" sz="2800" dirty="0"/>
        </a:p>
      </dgm:t>
    </dgm:pt>
    <dgm:pt modelId="{5FC616D7-06AA-4D8A-A870-A8B1F934E0E0}" type="parTrans" cxnId="{D9638BB7-DD24-4574-8B23-7464B0C64E57}">
      <dgm:prSet/>
      <dgm:spPr/>
      <dgm:t>
        <a:bodyPr/>
        <a:lstStyle/>
        <a:p>
          <a:endParaRPr lang="en-CA"/>
        </a:p>
      </dgm:t>
    </dgm:pt>
    <dgm:pt modelId="{34FFC623-C499-4C1E-A1B7-587BBB230E6B}" type="sibTrans" cxnId="{D9638BB7-DD24-4574-8B23-7464B0C64E57}">
      <dgm:prSet/>
      <dgm:spPr/>
      <dgm:t>
        <a:bodyPr/>
        <a:lstStyle/>
        <a:p>
          <a:endParaRPr lang="en-CA"/>
        </a:p>
      </dgm:t>
    </dgm:pt>
    <dgm:pt modelId="{B3A8A3B3-A3FD-4FD4-8C21-A50BDD9594A7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CA" dirty="0">
              <a:solidFill>
                <a:schemeClr val="bg2"/>
              </a:solidFill>
            </a:rPr>
            <a:t>Training investments</a:t>
          </a:r>
        </a:p>
        <a:p>
          <a:pPr>
            <a:buFont typeface="Arial" panose="020B0604020202020204" pitchFamily="34" charset="0"/>
            <a:buChar char="•"/>
          </a:pPr>
          <a:endParaRPr lang="en-CA" dirty="0">
            <a:solidFill>
              <a:schemeClr val="bg2"/>
            </a:solidFill>
          </a:endParaRPr>
        </a:p>
      </dgm:t>
    </dgm:pt>
    <dgm:pt modelId="{147031B5-88A4-461D-837A-C535F3DB1970}" type="parTrans" cxnId="{A07AEA2D-63A7-4252-856A-37CD8839E7F9}">
      <dgm:prSet/>
      <dgm:spPr/>
      <dgm:t>
        <a:bodyPr/>
        <a:lstStyle/>
        <a:p>
          <a:endParaRPr lang="en-CA"/>
        </a:p>
      </dgm:t>
    </dgm:pt>
    <dgm:pt modelId="{A5DC6022-ED4D-4108-B02A-1C002CF7DA37}" type="sibTrans" cxnId="{A07AEA2D-63A7-4252-856A-37CD8839E7F9}">
      <dgm:prSet/>
      <dgm:spPr/>
      <dgm:t>
        <a:bodyPr/>
        <a:lstStyle/>
        <a:p>
          <a:endParaRPr lang="en-CA"/>
        </a:p>
      </dgm:t>
    </dgm:pt>
    <dgm:pt modelId="{8B87EBDE-EDB1-4BD5-967D-69DBB2A145A7}">
      <dgm:prSet phldrT="[Text]"/>
      <dgm:spPr/>
      <dgm:t>
        <a:bodyPr/>
        <a:lstStyle/>
        <a:p>
          <a:pPr>
            <a:buNone/>
          </a:pPr>
          <a:r>
            <a:rPr lang="en-CA" dirty="0">
              <a:solidFill>
                <a:schemeClr val="bg2"/>
              </a:solidFill>
            </a:rPr>
            <a:t>Succession planning</a:t>
          </a:r>
        </a:p>
        <a:p>
          <a:pPr>
            <a:buNone/>
          </a:pPr>
          <a:endParaRPr lang="en-CA" dirty="0">
            <a:solidFill>
              <a:schemeClr val="bg2"/>
            </a:solidFill>
          </a:endParaRPr>
        </a:p>
      </dgm:t>
    </dgm:pt>
    <dgm:pt modelId="{25ECE7F1-8511-46DF-B4C5-955907FFC691}" type="parTrans" cxnId="{A6BFC2F0-1E74-4EB4-B631-2BF74364B007}">
      <dgm:prSet/>
      <dgm:spPr/>
      <dgm:t>
        <a:bodyPr/>
        <a:lstStyle/>
        <a:p>
          <a:endParaRPr lang="en-CA"/>
        </a:p>
      </dgm:t>
    </dgm:pt>
    <dgm:pt modelId="{1FF8309D-53F3-46AC-ABC4-62C7790069D3}" type="sibTrans" cxnId="{A6BFC2F0-1E74-4EB4-B631-2BF74364B007}">
      <dgm:prSet/>
      <dgm:spPr/>
      <dgm:t>
        <a:bodyPr/>
        <a:lstStyle/>
        <a:p>
          <a:endParaRPr lang="en-CA"/>
        </a:p>
      </dgm:t>
    </dgm:pt>
    <dgm:pt modelId="{CF9D23CD-D8B0-4451-90CC-BA18CA947A5E}">
      <dgm:prSet/>
      <dgm:spPr/>
      <dgm:t>
        <a:bodyPr/>
        <a:lstStyle/>
        <a:p>
          <a:pPr>
            <a:buNone/>
          </a:pPr>
          <a:r>
            <a:rPr lang="en-CA" dirty="0">
              <a:solidFill>
                <a:schemeClr val="bg2"/>
              </a:solidFill>
            </a:rPr>
            <a:t>Leadership development</a:t>
          </a:r>
        </a:p>
      </dgm:t>
    </dgm:pt>
    <dgm:pt modelId="{48271D11-EE5A-484E-9576-B7A653B3D797}" type="parTrans" cxnId="{5ED380E7-69E0-484D-91AC-1884791A7289}">
      <dgm:prSet/>
      <dgm:spPr/>
      <dgm:t>
        <a:bodyPr/>
        <a:lstStyle/>
        <a:p>
          <a:endParaRPr lang="en-CA"/>
        </a:p>
      </dgm:t>
    </dgm:pt>
    <dgm:pt modelId="{86BCB1DF-81D5-4EA3-B6AB-006CF4F797A2}" type="sibTrans" cxnId="{5ED380E7-69E0-484D-91AC-1884791A7289}">
      <dgm:prSet/>
      <dgm:spPr/>
      <dgm:t>
        <a:bodyPr/>
        <a:lstStyle/>
        <a:p>
          <a:endParaRPr lang="en-CA"/>
        </a:p>
      </dgm:t>
    </dgm:pt>
    <dgm:pt modelId="{D03B59B2-6C6B-4565-AB76-C736B5D0DD43}">
      <dgm:prSet/>
      <dgm:spPr/>
      <dgm:t>
        <a:bodyPr/>
        <a:lstStyle/>
        <a:p>
          <a:pPr>
            <a:buNone/>
          </a:pPr>
          <a:r>
            <a:rPr lang="en-CA" dirty="0">
              <a:solidFill>
                <a:schemeClr val="bg2"/>
              </a:solidFill>
            </a:rPr>
            <a:t>Internal mobility</a:t>
          </a:r>
        </a:p>
      </dgm:t>
    </dgm:pt>
    <dgm:pt modelId="{672C0DCC-F073-4E63-B9C1-7AFE01875838}" type="parTrans" cxnId="{04062D0E-28EB-436B-87D5-69BC20AA8E91}">
      <dgm:prSet/>
      <dgm:spPr/>
      <dgm:t>
        <a:bodyPr/>
        <a:lstStyle/>
        <a:p>
          <a:endParaRPr lang="en-CA"/>
        </a:p>
      </dgm:t>
    </dgm:pt>
    <dgm:pt modelId="{DB08227E-D2FC-459E-B7A2-0CC53A72D015}" type="sibTrans" cxnId="{04062D0E-28EB-436B-87D5-69BC20AA8E91}">
      <dgm:prSet/>
      <dgm:spPr/>
      <dgm:t>
        <a:bodyPr/>
        <a:lstStyle/>
        <a:p>
          <a:endParaRPr lang="en-CA"/>
        </a:p>
      </dgm:t>
    </dgm:pt>
    <dgm:pt modelId="{D08433F6-443D-4BC7-95DC-9B29C7935233}">
      <dgm:prSet/>
      <dgm:spPr/>
      <dgm:t>
        <a:bodyPr/>
        <a:lstStyle/>
        <a:p>
          <a:endParaRPr lang="en-CA"/>
        </a:p>
      </dgm:t>
    </dgm:pt>
    <dgm:pt modelId="{C1F1DBBF-CCC5-42CB-BBD5-EE45223BCFF6}" type="parTrans" cxnId="{EC46EDA6-28D9-4C77-8740-8CE26FD47DDB}">
      <dgm:prSet/>
      <dgm:spPr/>
      <dgm:t>
        <a:bodyPr/>
        <a:lstStyle/>
        <a:p>
          <a:endParaRPr lang="en-CA"/>
        </a:p>
      </dgm:t>
    </dgm:pt>
    <dgm:pt modelId="{00F5B358-83CD-43CD-9ED6-EB67E1188EAD}" type="sibTrans" cxnId="{EC46EDA6-28D9-4C77-8740-8CE26FD47DDB}">
      <dgm:prSet/>
      <dgm:spPr/>
      <dgm:t>
        <a:bodyPr/>
        <a:lstStyle/>
        <a:p>
          <a:endParaRPr lang="en-CA"/>
        </a:p>
      </dgm:t>
    </dgm:pt>
    <dgm:pt modelId="{E5E86697-09E0-4916-9E6C-FF9857810309}">
      <dgm:prSet/>
      <dgm:spPr/>
      <dgm:t>
        <a:bodyPr/>
        <a:lstStyle/>
        <a:p>
          <a:endParaRPr lang="en-CA"/>
        </a:p>
      </dgm:t>
    </dgm:pt>
    <dgm:pt modelId="{24BF89BE-B78D-4550-9396-E6586CF80E8A}" type="parTrans" cxnId="{2795D164-FF5E-4B60-AB21-4CAE0CFCE029}">
      <dgm:prSet/>
      <dgm:spPr/>
      <dgm:t>
        <a:bodyPr/>
        <a:lstStyle/>
        <a:p>
          <a:endParaRPr lang="en-CA"/>
        </a:p>
      </dgm:t>
    </dgm:pt>
    <dgm:pt modelId="{59912A89-705C-4B23-BF31-58E50ABB6883}" type="sibTrans" cxnId="{2795D164-FF5E-4B60-AB21-4CAE0CFCE029}">
      <dgm:prSet/>
      <dgm:spPr/>
      <dgm:t>
        <a:bodyPr/>
        <a:lstStyle/>
        <a:p>
          <a:endParaRPr lang="en-CA"/>
        </a:p>
      </dgm:t>
    </dgm:pt>
    <dgm:pt modelId="{0558AD78-8677-4B4E-B9E7-AE654D513740}">
      <dgm:prSet/>
      <dgm:spPr/>
      <dgm:t>
        <a:bodyPr/>
        <a:lstStyle/>
        <a:p>
          <a:endParaRPr lang="en-CA"/>
        </a:p>
      </dgm:t>
    </dgm:pt>
    <dgm:pt modelId="{07EBBDA4-D1A9-4FB2-8558-EB385DB112DB}" type="parTrans" cxnId="{09643445-6835-4F44-8C98-2F441E7DF8D9}">
      <dgm:prSet/>
      <dgm:spPr/>
      <dgm:t>
        <a:bodyPr/>
        <a:lstStyle/>
        <a:p>
          <a:endParaRPr lang="en-CA"/>
        </a:p>
      </dgm:t>
    </dgm:pt>
    <dgm:pt modelId="{36BFFD74-B97E-4235-BE58-5044FD29E154}" type="sibTrans" cxnId="{09643445-6835-4F44-8C98-2F441E7DF8D9}">
      <dgm:prSet/>
      <dgm:spPr/>
      <dgm:t>
        <a:bodyPr/>
        <a:lstStyle/>
        <a:p>
          <a:endParaRPr lang="en-CA"/>
        </a:p>
      </dgm:t>
    </dgm:pt>
    <dgm:pt modelId="{DDF98715-C68A-4B3D-BBC9-ADF9A2172EAB}">
      <dgm:prSet phldrT="[Text]"/>
      <dgm:spPr/>
      <dgm:t>
        <a:bodyPr/>
        <a:lstStyle/>
        <a:p>
          <a:r>
            <a:rPr lang="en-US" b="1" dirty="0"/>
            <a:t>the process has failed.</a:t>
          </a:r>
          <a:endParaRPr lang="en-CA" dirty="0"/>
        </a:p>
      </dgm:t>
    </dgm:pt>
    <dgm:pt modelId="{F8A626AC-15BE-4FFE-816D-FA1C39CB165F}" type="sibTrans" cxnId="{AA0DCDFB-F2FA-4AE9-98DC-52FA0D9564E4}">
      <dgm:prSet/>
      <dgm:spPr/>
      <dgm:t>
        <a:bodyPr/>
        <a:lstStyle/>
        <a:p>
          <a:endParaRPr lang="en-CA"/>
        </a:p>
      </dgm:t>
    </dgm:pt>
    <dgm:pt modelId="{6FE1CF73-577D-4094-A1D3-919061BC89D5}" type="parTrans" cxnId="{AA0DCDFB-F2FA-4AE9-98DC-52FA0D9564E4}">
      <dgm:prSet/>
      <dgm:spPr/>
      <dgm:t>
        <a:bodyPr/>
        <a:lstStyle/>
        <a:p>
          <a:endParaRPr lang="en-CA"/>
        </a:p>
      </dgm:t>
    </dgm:pt>
    <dgm:pt modelId="{E39CFF69-BCAD-4A3B-BE21-2F13CE6E481E}" type="pres">
      <dgm:prSet presAssocID="{E7CDE549-C366-4CCA-BCA2-21FFE50DA51E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</dgm:pt>
    <dgm:pt modelId="{BBCEEABD-A58E-4AFC-8A42-8009D9B72318}" type="pres">
      <dgm:prSet presAssocID="{E7CDE549-C366-4CCA-BCA2-21FFE50DA51E}" presName="Background" presStyleLbl="node1" presStyleIdx="0" presStyleCnt="1" custScaleX="98607" custScaleY="103959" custLinFactNeighborY="17046"/>
      <dgm:spPr>
        <a:gradFill rotWithShape="0">
          <a:gsLst>
            <a:gs pos="0">
              <a:srgbClr val="567A77"/>
            </a:gs>
            <a:gs pos="25000">
              <a:srgbClr val="3E6572">
                <a:alpha val="100000"/>
              </a:srgbClr>
            </a:gs>
            <a:gs pos="50000">
              <a:srgbClr val="567A77"/>
            </a:gs>
            <a:gs pos="75000">
              <a:srgbClr val="0E3A4D">
                <a:alpha val="100000"/>
              </a:srgbClr>
            </a:gs>
            <a:gs pos="100000">
              <a:srgbClr val="567A77"/>
            </a:gs>
          </a:gsLst>
          <a:lin ang="5400000" scaled="0"/>
        </a:gradFill>
      </dgm:spPr>
    </dgm:pt>
    <dgm:pt modelId="{0DC66027-E005-4024-A0F7-EE893B2C8753}" type="pres">
      <dgm:prSet presAssocID="{E7CDE549-C366-4CCA-BCA2-21FFE50DA51E}" presName="Divider" presStyleLbl="callout" presStyleIdx="0" presStyleCnt="1"/>
      <dgm:spPr/>
    </dgm:pt>
    <dgm:pt modelId="{F20BA35D-0DE2-4E30-902E-C1AC6ED500DA}" type="pres">
      <dgm:prSet presAssocID="{E7CDE549-C366-4CCA-BCA2-21FFE50DA51E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94A0ADC-F6EC-4FA6-B601-554236041D2A}" type="pres">
      <dgm:prSet presAssocID="{E7CDE549-C366-4CCA-BCA2-21FFE50DA51E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7954613-5566-4B49-AF3A-5236E8CCD5F6}" type="pres">
      <dgm:prSet presAssocID="{E7CDE549-C366-4CCA-BCA2-21FFE50DA51E}" presName="ParentText1" presStyleLbl="revTx" presStyleIdx="0" presStyleCnt="0">
        <dgm:presLayoutVars>
          <dgm:chMax val="1"/>
          <dgm:chPref val="1"/>
        </dgm:presLayoutVars>
      </dgm:prSet>
      <dgm:spPr/>
    </dgm:pt>
    <dgm:pt modelId="{4A5FD4AD-C97F-4536-90B3-3C2ABEAAE381}" type="pres">
      <dgm:prSet presAssocID="{E7CDE549-C366-4CCA-BCA2-21FFE50DA51E}" presName="ParentShape1" presStyleLbl="alignImgPlace1" presStyleIdx="0" presStyleCnt="2" custAng="5400000" custScaleX="61108" custScaleY="121499" custLinFactX="51347" custLinFactNeighborX="100000" custLinFactNeighborY="71020">
        <dgm:presLayoutVars/>
      </dgm:prSet>
      <dgm:spPr/>
    </dgm:pt>
    <dgm:pt modelId="{2013581D-2E39-4715-BC78-EF0C20DDCC5D}" type="pres">
      <dgm:prSet presAssocID="{E7CDE549-C366-4CCA-BCA2-21FFE50DA51E}" presName="ParentText2" presStyleLbl="revTx" presStyleIdx="0" presStyleCnt="0">
        <dgm:presLayoutVars>
          <dgm:chMax val="1"/>
          <dgm:chPref val="1"/>
        </dgm:presLayoutVars>
      </dgm:prSet>
      <dgm:spPr/>
    </dgm:pt>
    <dgm:pt modelId="{EA9600DD-25C5-4291-ADFE-5B0A39FC883A}" type="pres">
      <dgm:prSet presAssocID="{E7CDE549-C366-4CCA-BCA2-21FFE50DA51E}" presName="ParentShape2" presStyleLbl="alignImgPlace1" presStyleIdx="1" presStyleCnt="2" custAng="17496032" custFlipHor="1" custScaleX="68837" custScaleY="35289" custLinFactNeighborX="-30542" custLinFactNeighborY="22895">
        <dgm:presLayoutVars/>
      </dgm:prSet>
      <dgm:spPr/>
    </dgm:pt>
  </dgm:ptLst>
  <dgm:cxnLst>
    <dgm:cxn modelId="{04062D0E-28EB-436B-87D5-69BC20AA8E91}" srcId="{DDF98715-C68A-4B3D-BBC9-ADF9A2172EAB}" destId="{D03B59B2-6C6B-4565-AB76-C736B5D0DD43}" srcOrd="1" destOrd="0" parTransId="{672C0DCC-F073-4E63-B9C1-7AFE01875838}" sibTransId="{DB08227E-D2FC-459E-B7A2-0CC53A72D015}"/>
    <dgm:cxn modelId="{A07AEA2D-63A7-4252-856A-37CD8839E7F9}" srcId="{B5958AFD-3B6C-411C-A741-84AA3ABE5D33}" destId="{B3A8A3B3-A3FD-4FD4-8C21-A50BDD9594A7}" srcOrd="0" destOrd="0" parTransId="{147031B5-88A4-461D-837A-C535F3DB1970}" sibTransId="{A5DC6022-ED4D-4108-B02A-1C002CF7DA37}"/>
    <dgm:cxn modelId="{8CAABE36-B775-4BDA-A31E-525ABB48661F}" type="presOf" srcId="{8B87EBDE-EDB1-4BD5-967D-69DBB2A145A7}" destId="{794A0ADC-F6EC-4FA6-B601-554236041D2A}" srcOrd="0" destOrd="0" presId="urn:microsoft.com/office/officeart/2009/3/layout/OpposingIdeas"/>
    <dgm:cxn modelId="{EE856A37-114B-447B-9084-10BD78D7D1A2}" type="presOf" srcId="{B3A8A3B3-A3FD-4FD4-8C21-A50BDD9594A7}" destId="{F20BA35D-0DE2-4E30-902E-C1AC6ED500DA}" srcOrd="0" destOrd="0" presId="urn:microsoft.com/office/officeart/2009/3/layout/OpposingIdeas"/>
    <dgm:cxn modelId="{0790FE43-29A8-44DC-97F6-A40308DA7FB1}" type="presOf" srcId="{E7CDE549-C366-4CCA-BCA2-21FFE50DA51E}" destId="{E39CFF69-BCAD-4A3B-BE21-2F13CE6E481E}" srcOrd="0" destOrd="0" presId="urn:microsoft.com/office/officeart/2009/3/layout/OpposingIdeas"/>
    <dgm:cxn modelId="{2795D164-FF5E-4B60-AB21-4CAE0CFCE029}" srcId="{E7CDE549-C366-4CCA-BCA2-21FFE50DA51E}" destId="{E5E86697-09E0-4916-9E6C-FF9857810309}" srcOrd="3" destOrd="0" parTransId="{24BF89BE-B78D-4550-9396-E6586CF80E8A}" sibTransId="{59912A89-705C-4B23-BF31-58E50ABB6883}"/>
    <dgm:cxn modelId="{09643445-6835-4F44-8C98-2F441E7DF8D9}" srcId="{E7CDE549-C366-4CCA-BCA2-21FFE50DA51E}" destId="{0558AD78-8677-4B4E-B9E7-AE654D513740}" srcOrd="2" destOrd="0" parTransId="{07EBBDA4-D1A9-4FB2-8558-EB385DB112DB}" sibTransId="{36BFFD74-B97E-4235-BE58-5044FD29E154}"/>
    <dgm:cxn modelId="{60E0E869-A596-4CB0-9E6D-DC8F659A8A8D}" type="presOf" srcId="{DDF98715-C68A-4B3D-BBC9-ADF9A2172EAB}" destId="{2013581D-2E39-4715-BC78-EF0C20DDCC5D}" srcOrd="0" destOrd="0" presId="urn:microsoft.com/office/officeart/2009/3/layout/OpposingIdeas"/>
    <dgm:cxn modelId="{21F31576-2D29-4B5C-A8CF-5560070EDD80}" type="presOf" srcId="{B5958AFD-3B6C-411C-A741-84AA3ABE5D33}" destId="{4A5FD4AD-C97F-4536-90B3-3C2ABEAAE381}" srcOrd="1" destOrd="0" presId="urn:microsoft.com/office/officeart/2009/3/layout/OpposingIdeas"/>
    <dgm:cxn modelId="{764D0795-C8EF-4A5F-93BB-5BA6DD0ACD98}" type="presOf" srcId="{CF9D23CD-D8B0-4451-90CC-BA18CA947A5E}" destId="{F20BA35D-0DE2-4E30-902E-C1AC6ED500DA}" srcOrd="0" destOrd="1" presId="urn:microsoft.com/office/officeart/2009/3/layout/OpposingIdeas"/>
    <dgm:cxn modelId="{67D1BF9E-E16A-4B15-AC19-309B0CE5E30C}" type="presOf" srcId="{D03B59B2-6C6B-4565-AB76-C736B5D0DD43}" destId="{794A0ADC-F6EC-4FA6-B601-554236041D2A}" srcOrd="0" destOrd="1" presId="urn:microsoft.com/office/officeart/2009/3/layout/OpposingIdeas"/>
    <dgm:cxn modelId="{518229A4-090D-4378-8D32-06C086A5E895}" type="presOf" srcId="{B5958AFD-3B6C-411C-A741-84AA3ABE5D33}" destId="{B7954613-5566-4B49-AF3A-5236E8CCD5F6}" srcOrd="0" destOrd="0" presId="urn:microsoft.com/office/officeart/2009/3/layout/OpposingIdeas"/>
    <dgm:cxn modelId="{EC46EDA6-28D9-4C77-8740-8CE26FD47DDB}" srcId="{E7CDE549-C366-4CCA-BCA2-21FFE50DA51E}" destId="{D08433F6-443D-4BC7-95DC-9B29C7935233}" srcOrd="4" destOrd="0" parTransId="{C1F1DBBF-CCC5-42CB-BBD5-EE45223BCFF6}" sibTransId="{00F5B358-83CD-43CD-9ED6-EB67E1188EAD}"/>
    <dgm:cxn modelId="{D9638BB7-DD24-4574-8B23-7464B0C64E57}" srcId="{E7CDE549-C366-4CCA-BCA2-21FFE50DA51E}" destId="{B5958AFD-3B6C-411C-A741-84AA3ABE5D33}" srcOrd="0" destOrd="0" parTransId="{5FC616D7-06AA-4D8A-A870-A8B1F934E0E0}" sibTransId="{34FFC623-C499-4C1E-A1B7-587BBB230E6B}"/>
    <dgm:cxn modelId="{2F487DC6-0B5B-47C0-BB9B-D239B4BFB4EC}" type="presOf" srcId="{DDF98715-C68A-4B3D-BBC9-ADF9A2172EAB}" destId="{EA9600DD-25C5-4291-ADFE-5B0A39FC883A}" srcOrd="1" destOrd="0" presId="urn:microsoft.com/office/officeart/2009/3/layout/OpposingIdeas"/>
    <dgm:cxn modelId="{5ED380E7-69E0-484D-91AC-1884791A7289}" srcId="{B5958AFD-3B6C-411C-A741-84AA3ABE5D33}" destId="{CF9D23CD-D8B0-4451-90CC-BA18CA947A5E}" srcOrd="1" destOrd="0" parTransId="{48271D11-EE5A-484E-9576-B7A653B3D797}" sibTransId="{86BCB1DF-81D5-4EA3-B6AB-006CF4F797A2}"/>
    <dgm:cxn modelId="{A6BFC2F0-1E74-4EB4-B631-2BF74364B007}" srcId="{DDF98715-C68A-4B3D-BBC9-ADF9A2172EAB}" destId="{8B87EBDE-EDB1-4BD5-967D-69DBB2A145A7}" srcOrd="0" destOrd="0" parTransId="{25ECE7F1-8511-46DF-B4C5-955907FFC691}" sibTransId="{1FF8309D-53F3-46AC-ABC4-62C7790069D3}"/>
    <dgm:cxn modelId="{AA0DCDFB-F2FA-4AE9-98DC-52FA0D9564E4}" srcId="{E7CDE549-C366-4CCA-BCA2-21FFE50DA51E}" destId="{DDF98715-C68A-4B3D-BBC9-ADF9A2172EAB}" srcOrd="1" destOrd="0" parTransId="{6FE1CF73-577D-4094-A1D3-919061BC89D5}" sibTransId="{F8A626AC-15BE-4FFE-816D-FA1C39CB165F}"/>
    <dgm:cxn modelId="{39050B36-25A6-4DC9-8966-32E6F1E07631}" type="presParOf" srcId="{E39CFF69-BCAD-4A3B-BE21-2F13CE6E481E}" destId="{BBCEEABD-A58E-4AFC-8A42-8009D9B72318}" srcOrd="0" destOrd="0" presId="urn:microsoft.com/office/officeart/2009/3/layout/OpposingIdeas"/>
    <dgm:cxn modelId="{BB41C86F-38A9-48A8-944A-CA5ECA7B5BF2}" type="presParOf" srcId="{E39CFF69-BCAD-4A3B-BE21-2F13CE6E481E}" destId="{0DC66027-E005-4024-A0F7-EE893B2C8753}" srcOrd="1" destOrd="0" presId="urn:microsoft.com/office/officeart/2009/3/layout/OpposingIdeas"/>
    <dgm:cxn modelId="{DEC0456B-D793-4F76-AA6C-91FD6F940B44}" type="presParOf" srcId="{E39CFF69-BCAD-4A3B-BE21-2F13CE6E481E}" destId="{F20BA35D-0DE2-4E30-902E-C1AC6ED500DA}" srcOrd="2" destOrd="0" presId="urn:microsoft.com/office/officeart/2009/3/layout/OpposingIdeas"/>
    <dgm:cxn modelId="{E27FB152-7CA1-4101-99E5-44107266A615}" type="presParOf" srcId="{E39CFF69-BCAD-4A3B-BE21-2F13CE6E481E}" destId="{794A0ADC-F6EC-4FA6-B601-554236041D2A}" srcOrd="3" destOrd="0" presId="urn:microsoft.com/office/officeart/2009/3/layout/OpposingIdeas"/>
    <dgm:cxn modelId="{183C5B24-4D6E-481E-913C-0A51B2C554A2}" type="presParOf" srcId="{E39CFF69-BCAD-4A3B-BE21-2F13CE6E481E}" destId="{B7954613-5566-4B49-AF3A-5236E8CCD5F6}" srcOrd="4" destOrd="0" presId="urn:microsoft.com/office/officeart/2009/3/layout/OpposingIdeas"/>
    <dgm:cxn modelId="{6FCB3ED2-82C8-4CAB-B224-16937D5DAFA3}" type="presParOf" srcId="{E39CFF69-BCAD-4A3B-BE21-2F13CE6E481E}" destId="{4A5FD4AD-C97F-4536-90B3-3C2ABEAAE381}" srcOrd="5" destOrd="0" presId="urn:microsoft.com/office/officeart/2009/3/layout/OpposingIdeas"/>
    <dgm:cxn modelId="{C14197A9-40BE-4FB7-96BB-50B7A7F02BBC}" type="presParOf" srcId="{E39CFF69-BCAD-4A3B-BE21-2F13CE6E481E}" destId="{2013581D-2E39-4715-BC78-EF0C20DDCC5D}" srcOrd="6" destOrd="0" presId="urn:microsoft.com/office/officeart/2009/3/layout/OpposingIdeas"/>
    <dgm:cxn modelId="{DA0CAB58-A137-4CFC-BD55-428291E00D64}" type="presParOf" srcId="{E39CFF69-BCAD-4A3B-BE21-2F13CE6E481E}" destId="{EA9600DD-25C5-4291-ADFE-5B0A39FC883A}" srcOrd="7" destOrd="0" presId="urn:microsoft.com/office/officeart/2009/3/layout/OpposingIdea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1A6E70-7F8B-4D1A-81C5-EBADA2AAE0C1}" type="doc">
      <dgm:prSet loTypeId="urn:microsoft.com/office/officeart/2009/layout/ReverseList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82DD2403-CDE8-4507-9A39-6D72349941A5}">
      <dgm:prSet phldrT="[Text]"/>
      <dgm:spPr>
        <a:solidFill>
          <a:schemeClr val="bg2"/>
        </a:solidFill>
      </dgm:spPr>
      <dgm:t>
        <a:bodyPr/>
        <a:lstStyle/>
        <a:p>
          <a:r>
            <a:rPr lang="en-US" b="1" dirty="0">
              <a:latin typeface="Muli Semi-Bold"/>
              <a:ea typeface="Muli Semi-Bold"/>
              <a:cs typeface="Muli Semi-Bold"/>
              <a:sym typeface="Muli Semi-Bold"/>
            </a:rPr>
            <a:t>Performance management is how leadership shows fairness, courage, and accountability.</a:t>
          </a:r>
          <a:endParaRPr lang="en-CA" dirty="0"/>
        </a:p>
      </dgm:t>
    </dgm:pt>
    <dgm:pt modelId="{786C1E9A-721F-4D61-85C9-EE3E7FA7CA7A}" type="parTrans" cxnId="{D3044722-0861-4C0D-9A56-6F284FBFF507}">
      <dgm:prSet/>
      <dgm:spPr/>
      <dgm:t>
        <a:bodyPr/>
        <a:lstStyle/>
        <a:p>
          <a:endParaRPr lang="en-CA"/>
        </a:p>
      </dgm:t>
    </dgm:pt>
    <dgm:pt modelId="{50ADB80A-4352-4F83-8960-8A112933F6DE}" type="sibTrans" cxnId="{D3044722-0861-4C0D-9A56-6F284FBFF507}">
      <dgm:prSet/>
      <dgm:spPr/>
      <dgm:t>
        <a:bodyPr/>
        <a:lstStyle/>
        <a:p>
          <a:endParaRPr lang="en-CA"/>
        </a:p>
      </dgm:t>
    </dgm:pt>
    <dgm:pt modelId="{D5A8BE38-2F3A-4429-9492-65083A24BAEB}">
      <dgm:prSet phldrT="[Text]"/>
      <dgm:spPr>
        <a:solidFill>
          <a:schemeClr val="bg2"/>
        </a:solidFill>
      </dgm:spPr>
      <dgm:t>
        <a:bodyPr/>
        <a:lstStyle/>
        <a:p>
          <a:r>
            <a:rPr lang="en-US" b="1">
              <a:latin typeface="Muli Semi-Bold"/>
              <a:ea typeface="Muli Semi-Bold"/>
              <a:cs typeface="Muli Semi-Bold"/>
              <a:sym typeface="Muli Semi-Bold"/>
            </a:rPr>
            <a:t>HR is here to support you - leadership is what makes it work.</a:t>
          </a:r>
          <a:endParaRPr lang="en-CA" dirty="0"/>
        </a:p>
      </dgm:t>
    </dgm:pt>
    <dgm:pt modelId="{AA96F64C-AF55-4985-AB5C-D2EE73B22C6F}" type="parTrans" cxnId="{9F71204B-ADD1-429F-9098-422824F6B937}">
      <dgm:prSet/>
      <dgm:spPr/>
      <dgm:t>
        <a:bodyPr/>
        <a:lstStyle/>
        <a:p>
          <a:endParaRPr lang="en-CA"/>
        </a:p>
      </dgm:t>
    </dgm:pt>
    <dgm:pt modelId="{A2FEF376-E486-47FA-9A25-9E254C31B627}" type="sibTrans" cxnId="{9F71204B-ADD1-429F-9098-422824F6B937}">
      <dgm:prSet/>
      <dgm:spPr/>
      <dgm:t>
        <a:bodyPr/>
        <a:lstStyle/>
        <a:p>
          <a:endParaRPr lang="en-CA"/>
        </a:p>
      </dgm:t>
    </dgm:pt>
    <dgm:pt modelId="{07860C55-7AFA-4D8E-B696-E9CE251EEF66}" type="pres">
      <dgm:prSet presAssocID="{381A6E70-7F8B-4D1A-81C5-EBADA2AAE0C1}" presName="Name0" presStyleCnt="0">
        <dgm:presLayoutVars>
          <dgm:chMax val="2"/>
          <dgm:chPref val="2"/>
          <dgm:animLvl val="lvl"/>
        </dgm:presLayoutVars>
      </dgm:prSet>
      <dgm:spPr/>
    </dgm:pt>
    <dgm:pt modelId="{460F994E-EA32-41E1-A734-CFEC8585A64A}" type="pres">
      <dgm:prSet presAssocID="{381A6E70-7F8B-4D1A-81C5-EBADA2AAE0C1}" presName="LeftText" presStyleLbl="revTx" presStyleIdx="0" presStyleCnt="0">
        <dgm:presLayoutVars>
          <dgm:bulletEnabled val="1"/>
        </dgm:presLayoutVars>
      </dgm:prSet>
      <dgm:spPr/>
    </dgm:pt>
    <dgm:pt modelId="{2ADC1EE1-15B4-478A-B042-7136EB99F3A1}" type="pres">
      <dgm:prSet presAssocID="{381A6E70-7F8B-4D1A-81C5-EBADA2AAE0C1}" presName="LeftNode" presStyleLbl="bgImgPlace1" presStyleIdx="0" presStyleCnt="2">
        <dgm:presLayoutVars>
          <dgm:chMax val="2"/>
          <dgm:chPref val="2"/>
        </dgm:presLayoutVars>
      </dgm:prSet>
      <dgm:spPr/>
    </dgm:pt>
    <dgm:pt modelId="{55584DC6-BFC5-44EF-B53C-8F90D61428CC}" type="pres">
      <dgm:prSet presAssocID="{381A6E70-7F8B-4D1A-81C5-EBADA2AAE0C1}" presName="RightText" presStyleLbl="revTx" presStyleIdx="0" presStyleCnt="0">
        <dgm:presLayoutVars>
          <dgm:bulletEnabled val="1"/>
        </dgm:presLayoutVars>
      </dgm:prSet>
      <dgm:spPr/>
    </dgm:pt>
    <dgm:pt modelId="{88EBC102-C209-4BA9-BC33-ACFB60B4625D}" type="pres">
      <dgm:prSet presAssocID="{381A6E70-7F8B-4D1A-81C5-EBADA2AAE0C1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F72BBBD3-567A-4B8A-A78F-9C06833554B8}" type="pres">
      <dgm:prSet presAssocID="{381A6E70-7F8B-4D1A-81C5-EBADA2AAE0C1}" presName="TopArrow" presStyleLbl="node1" presStyleIdx="0" presStyleCnt="2"/>
      <dgm:spPr>
        <a:solidFill>
          <a:srgbClr val="68A49D"/>
        </a:solidFill>
      </dgm:spPr>
    </dgm:pt>
    <dgm:pt modelId="{6F917068-1925-4D43-8320-8D28AE5FF529}" type="pres">
      <dgm:prSet presAssocID="{381A6E70-7F8B-4D1A-81C5-EBADA2AAE0C1}" presName="BottomArrow" presStyleLbl="node1" presStyleIdx="1" presStyleCnt="2" custLinFactNeighborX="364" custLinFactNeighborY="1975"/>
      <dgm:spPr>
        <a:solidFill>
          <a:srgbClr val="68A49D"/>
        </a:solidFill>
      </dgm:spPr>
    </dgm:pt>
  </dgm:ptLst>
  <dgm:cxnLst>
    <dgm:cxn modelId="{D3044722-0861-4C0D-9A56-6F284FBFF507}" srcId="{381A6E70-7F8B-4D1A-81C5-EBADA2AAE0C1}" destId="{82DD2403-CDE8-4507-9A39-6D72349941A5}" srcOrd="0" destOrd="0" parTransId="{786C1E9A-721F-4D61-85C9-EE3E7FA7CA7A}" sibTransId="{50ADB80A-4352-4F83-8960-8A112933F6DE}"/>
    <dgm:cxn modelId="{9F71204B-ADD1-429F-9098-422824F6B937}" srcId="{381A6E70-7F8B-4D1A-81C5-EBADA2AAE0C1}" destId="{D5A8BE38-2F3A-4429-9492-65083A24BAEB}" srcOrd="1" destOrd="0" parTransId="{AA96F64C-AF55-4985-AB5C-D2EE73B22C6F}" sibTransId="{A2FEF376-E486-47FA-9A25-9E254C31B627}"/>
    <dgm:cxn modelId="{F7CACD87-761F-48B4-9670-06F6E5EA6AF1}" type="presOf" srcId="{D5A8BE38-2F3A-4429-9492-65083A24BAEB}" destId="{88EBC102-C209-4BA9-BC33-ACFB60B4625D}" srcOrd="1" destOrd="0" presId="urn:microsoft.com/office/officeart/2009/layout/ReverseList"/>
    <dgm:cxn modelId="{F18E4FB2-0780-4984-8B54-B598A55FAD9A}" type="presOf" srcId="{D5A8BE38-2F3A-4429-9492-65083A24BAEB}" destId="{55584DC6-BFC5-44EF-B53C-8F90D61428CC}" srcOrd="0" destOrd="0" presId="urn:microsoft.com/office/officeart/2009/layout/ReverseList"/>
    <dgm:cxn modelId="{54A435C2-CF7C-4644-AB7A-67A08D16640A}" type="presOf" srcId="{82DD2403-CDE8-4507-9A39-6D72349941A5}" destId="{2ADC1EE1-15B4-478A-B042-7136EB99F3A1}" srcOrd="1" destOrd="0" presId="urn:microsoft.com/office/officeart/2009/layout/ReverseList"/>
    <dgm:cxn modelId="{8C230ACC-7627-4A08-966C-D64BC3E7D8EA}" type="presOf" srcId="{381A6E70-7F8B-4D1A-81C5-EBADA2AAE0C1}" destId="{07860C55-7AFA-4D8E-B696-E9CE251EEF66}" srcOrd="0" destOrd="0" presId="urn:microsoft.com/office/officeart/2009/layout/ReverseList"/>
    <dgm:cxn modelId="{376F64F4-6614-463B-85F7-82D8E23B4C29}" type="presOf" srcId="{82DD2403-CDE8-4507-9A39-6D72349941A5}" destId="{460F994E-EA32-41E1-A734-CFEC8585A64A}" srcOrd="0" destOrd="0" presId="urn:microsoft.com/office/officeart/2009/layout/ReverseList"/>
    <dgm:cxn modelId="{9E99A660-B8B7-40B1-B4F3-C07C15D4BD00}" type="presParOf" srcId="{07860C55-7AFA-4D8E-B696-E9CE251EEF66}" destId="{460F994E-EA32-41E1-A734-CFEC8585A64A}" srcOrd="0" destOrd="0" presId="urn:microsoft.com/office/officeart/2009/layout/ReverseList"/>
    <dgm:cxn modelId="{92A9D6BC-D105-43F5-B22A-7919215E181A}" type="presParOf" srcId="{07860C55-7AFA-4D8E-B696-E9CE251EEF66}" destId="{2ADC1EE1-15B4-478A-B042-7136EB99F3A1}" srcOrd="1" destOrd="0" presId="urn:microsoft.com/office/officeart/2009/layout/ReverseList"/>
    <dgm:cxn modelId="{DE1B7468-EDF8-4B3C-B7ED-F6E887270269}" type="presParOf" srcId="{07860C55-7AFA-4D8E-B696-E9CE251EEF66}" destId="{55584DC6-BFC5-44EF-B53C-8F90D61428CC}" srcOrd="2" destOrd="0" presId="urn:microsoft.com/office/officeart/2009/layout/ReverseList"/>
    <dgm:cxn modelId="{66F5176B-C8F0-4150-9044-F338FC1699B0}" type="presParOf" srcId="{07860C55-7AFA-4D8E-B696-E9CE251EEF66}" destId="{88EBC102-C209-4BA9-BC33-ACFB60B4625D}" srcOrd="3" destOrd="0" presId="urn:microsoft.com/office/officeart/2009/layout/ReverseList"/>
    <dgm:cxn modelId="{25670F8C-E76C-4700-BCC2-28B6B583D819}" type="presParOf" srcId="{07860C55-7AFA-4D8E-B696-E9CE251EEF66}" destId="{F72BBBD3-567A-4B8A-A78F-9C06833554B8}" srcOrd="4" destOrd="0" presId="urn:microsoft.com/office/officeart/2009/layout/ReverseList"/>
    <dgm:cxn modelId="{3A73A59E-9341-4736-800C-593708611E04}" type="presParOf" srcId="{07860C55-7AFA-4D8E-B696-E9CE251EEF66}" destId="{6F917068-1925-4D43-8320-8D28AE5FF529}" srcOrd="5" destOrd="0" presId="urn:microsoft.com/office/officeart/2009/layout/Reverse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D83470-B12F-4A4C-AE0B-74A8D5B0DE8B}">
      <dsp:nvSpPr>
        <dsp:cNvPr id="0" name=""/>
        <dsp:cNvSpPr/>
      </dsp:nvSpPr>
      <dsp:spPr>
        <a:xfrm>
          <a:off x="3130041" y="-49436"/>
          <a:ext cx="6963036" cy="6963036"/>
        </a:xfrm>
        <a:prstGeom prst="circularArrow">
          <a:avLst>
            <a:gd name="adj1" fmla="val 5544"/>
            <a:gd name="adj2" fmla="val 330680"/>
            <a:gd name="adj3" fmla="val 13714311"/>
            <a:gd name="adj4" fmla="val 17423577"/>
            <a:gd name="adj5" fmla="val 5757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prst="relaxedInset"/>
        </a:sp3d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4EDC8D9A-BC36-490B-B753-8242565D7F3E}">
      <dsp:nvSpPr>
        <dsp:cNvPr id="0" name=""/>
        <dsp:cNvSpPr/>
      </dsp:nvSpPr>
      <dsp:spPr>
        <a:xfrm>
          <a:off x="4938173" y="0"/>
          <a:ext cx="3346772" cy="1673386"/>
        </a:xfrm>
        <a:prstGeom prst="round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100" kern="1200" dirty="0"/>
            <a:t>Clear goal setting</a:t>
          </a:r>
        </a:p>
      </dsp:txBody>
      <dsp:txXfrm>
        <a:off x="5019861" y="81688"/>
        <a:ext cx="3183396" cy="1510010"/>
      </dsp:txXfrm>
    </dsp:sp>
    <dsp:sp modelId="{FAF22D31-50B9-443F-8F7C-DC9E8F329DBB}">
      <dsp:nvSpPr>
        <dsp:cNvPr id="0" name=""/>
        <dsp:cNvSpPr/>
      </dsp:nvSpPr>
      <dsp:spPr>
        <a:xfrm>
          <a:off x="7818097" y="2051907"/>
          <a:ext cx="3346772" cy="1673386"/>
        </a:xfrm>
        <a:prstGeom prst="roundRect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100" kern="1200" dirty="0"/>
            <a:t>Ongoing feedback &amp; coaching</a:t>
          </a:r>
        </a:p>
      </dsp:txBody>
      <dsp:txXfrm>
        <a:off x="7899785" y="2133595"/>
        <a:ext cx="3183396" cy="1510010"/>
      </dsp:txXfrm>
    </dsp:sp>
    <dsp:sp modelId="{CF854D45-A1CE-4531-86F1-0410F56DF177}">
      <dsp:nvSpPr>
        <dsp:cNvPr id="0" name=""/>
        <dsp:cNvSpPr/>
      </dsp:nvSpPr>
      <dsp:spPr>
        <a:xfrm>
          <a:off x="6739431" y="5371699"/>
          <a:ext cx="3346772" cy="1673386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100" kern="1200" dirty="0"/>
            <a:t>Mid-year check-in</a:t>
          </a:r>
        </a:p>
      </dsp:txBody>
      <dsp:txXfrm>
        <a:off x="6821119" y="5453387"/>
        <a:ext cx="3183396" cy="1510010"/>
      </dsp:txXfrm>
    </dsp:sp>
    <dsp:sp modelId="{44E1BD6E-F47F-496E-84CF-6DD640610F03}">
      <dsp:nvSpPr>
        <dsp:cNvPr id="0" name=""/>
        <dsp:cNvSpPr/>
      </dsp:nvSpPr>
      <dsp:spPr>
        <a:xfrm>
          <a:off x="3248796" y="5371699"/>
          <a:ext cx="3346772" cy="1673386"/>
        </a:xfrm>
        <a:prstGeom prst="roundRect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100" kern="1200" dirty="0"/>
            <a:t>Year-end evaluation</a:t>
          </a:r>
        </a:p>
      </dsp:txBody>
      <dsp:txXfrm>
        <a:off x="3330484" y="5453387"/>
        <a:ext cx="3183396" cy="1510010"/>
      </dsp:txXfrm>
    </dsp:sp>
    <dsp:sp modelId="{8EAECA23-4715-41E2-94A8-F585C0F18EA5}">
      <dsp:nvSpPr>
        <dsp:cNvPr id="0" name=""/>
        <dsp:cNvSpPr/>
      </dsp:nvSpPr>
      <dsp:spPr>
        <a:xfrm>
          <a:off x="2170130" y="2051907"/>
          <a:ext cx="3346772" cy="1673386"/>
        </a:xfrm>
        <a:prstGeom prst="roundRect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CA" sz="3100" kern="1200" dirty="0"/>
            <a:t>Development &amp; reward decisions</a:t>
          </a:r>
        </a:p>
      </dsp:txBody>
      <dsp:txXfrm>
        <a:off x="2251818" y="2133595"/>
        <a:ext cx="3183396" cy="15100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CEEABD-A58E-4AFC-8A42-8009D9B72318}">
      <dsp:nvSpPr>
        <dsp:cNvPr id="0" name=""/>
        <dsp:cNvSpPr/>
      </dsp:nvSpPr>
      <dsp:spPr>
        <a:xfrm>
          <a:off x="2022166" y="2806254"/>
          <a:ext cx="10820190" cy="6134546"/>
        </a:xfrm>
        <a:prstGeom prst="round2DiagRect">
          <a:avLst>
            <a:gd name="adj1" fmla="val 0"/>
            <a:gd name="adj2" fmla="val 16670"/>
          </a:avLst>
        </a:prstGeom>
        <a:gradFill rotWithShape="0">
          <a:gsLst>
            <a:gs pos="0">
              <a:srgbClr val="567A77"/>
            </a:gs>
            <a:gs pos="25000">
              <a:srgbClr val="3E6572">
                <a:alpha val="100000"/>
              </a:srgbClr>
            </a:gs>
            <a:gs pos="50000">
              <a:srgbClr val="567A77"/>
            </a:gs>
            <a:gs pos="75000">
              <a:srgbClr val="0E3A4D">
                <a:alpha val="100000"/>
              </a:srgbClr>
            </a:gs>
            <a:gs pos="100000">
              <a:srgbClr val="567A77"/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C66027-E005-4024-A0F7-EE893B2C8753}">
      <dsp:nvSpPr>
        <dsp:cNvPr id="0" name=""/>
        <dsp:cNvSpPr/>
      </dsp:nvSpPr>
      <dsp:spPr>
        <a:xfrm>
          <a:off x="7432262" y="3193348"/>
          <a:ext cx="1463" cy="4649216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0BA35D-0DE2-4E30-902E-C1AC6ED500DA}">
      <dsp:nvSpPr>
        <dsp:cNvPr id="0" name=""/>
        <dsp:cNvSpPr/>
      </dsp:nvSpPr>
      <dsp:spPr>
        <a:xfrm>
          <a:off x="2311507" y="3014532"/>
          <a:ext cx="4754986" cy="500684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CA" sz="5600" kern="1200" dirty="0">
              <a:solidFill>
                <a:schemeClr val="bg2"/>
              </a:solidFill>
            </a:rPr>
            <a:t>Training investments</a:t>
          </a:r>
        </a:p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n-CA" sz="5600" kern="1200" dirty="0">
            <a:solidFill>
              <a:schemeClr val="bg2"/>
            </a:solidFill>
          </a:endParaRPr>
        </a:p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5600" kern="1200" dirty="0">
              <a:solidFill>
                <a:schemeClr val="bg2"/>
              </a:solidFill>
            </a:rPr>
            <a:t>Leadership development</a:t>
          </a:r>
        </a:p>
      </dsp:txBody>
      <dsp:txXfrm>
        <a:off x="2311507" y="3014532"/>
        <a:ext cx="4754986" cy="5006848"/>
      </dsp:txXfrm>
    </dsp:sp>
    <dsp:sp modelId="{794A0ADC-F6EC-4FA6-B601-554236041D2A}">
      <dsp:nvSpPr>
        <dsp:cNvPr id="0" name=""/>
        <dsp:cNvSpPr/>
      </dsp:nvSpPr>
      <dsp:spPr>
        <a:xfrm>
          <a:off x="7798030" y="3014532"/>
          <a:ext cx="4754986" cy="500684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5600" kern="1200" dirty="0">
              <a:solidFill>
                <a:schemeClr val="bg2"/>
              </a:solidFill>
            </a:rPr>
            <a:t>Succession planning</a:t>
          </a:r>
        </a:p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600" kern="1200" dirty="0">
            <a:solidFill>
              <a:schemeClr val="bg2"/>
            </a:solidFill>
          </a:endParaRPr>
        </a:p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5600" kern="1200" dirty="0">
              <a:solidFill>
                <a:schemeClr val="bg2"/>
              </a:solidFill>
            </a:rPr>
            <a:t>Internal mobility</a:t>
          </a:r>
        </a:p>
      </dsp:txBody>
      <dsp:txXfrm>
        <a:off x="7798030" y="3014532"/>
        <a:ext cx="4754986" cy="5006848"/>
      </dsp:txXfrm>
    </dsp:sp>
    <dsp:sp modelId="{4A5FD4AD-C97F-4536-90B3-3C2ABEAAE381}">
      <dsp:nvSpPr>
        <dsp:cNvPr id="0" name=""/>
        <dsp:cNvSpPr/>
      </dsp:nvSpPr>
      <dsp:spPr>
        <a:xfrm>
          <a:off x="-111459" y="7823232"/>
          <a:ext cx="7821348" cy="1117568"/>
        </a:xfrm>
        <a:prstGeom prst="rightArrow">
          <a:avLst>
            <a:gd name="adj1" fmla="val 49830"/>
            <a:gd name="adj2" fmla="val 6066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If reviews don’t drive development,</a:t>
          </a:r>
          <a:endParaRPr lang="en-CA" sz="2800" kern="1200" dirty="0"/>
        </a:p>
      </dsp:txBody>
      <dsp:txXfrm>
        <a:off x="-111459" y="8103574"/>
        <a:ext cx="7483542" cy="556884"/>
      </dsp:txXfrm>
    </dsp:sp>
    <dsp:sp modelId="{EA9600DD-25C5-4291-ADFE-5B0A39FC883A}">
      <dsp:nvSpPr>
        <dsp:cNvPr id="0" name=""/>
        <dsp:cNvSpPr/>
      </dsp:nvSpPr>
      <dsp:spPr>
        <a:xfrm rot="20303968" flipH="1">
          <a:off x="12138797" y="7614047"/>
          <a:ext cx="2271685" cy="1258919"/>
        </a:xfrm>
        <a:prstGeom prst="rightArrow">
          <a:avLst>
            <a:gd name="adj1" fmla="val 49830"/>
            <a:gd name="adj2" fmla="val 60660"/>
          </a:avLst>
        </a:prstGeom>
        <a:solidFill>
          <a:schemeClr val="accent5">
            <a:tint val="50000"/>
            <a:hueOff val="-12785"/>
            <a:satOff val="608"/>
            <a:lumOff val="-20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the process has failed.</a:t>
          </a:r>
          <a:endParaRPr lang="en-CA" sz="1700" kern="1200" dirty="0"/>
        </a:p>
      </dsp:txBody>
      <dsp:txXfrm>
        <a:off x="12505967" y="7859804"/>
        <a:ext cx="1891153" cy="6273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C1EE1-15B4-478A-B042-7136EB99F3A1}">
      <dsp:nvSpPr>
        <dsp:cNvPr id="0" name=""/>
        <dsp:cNvSpPr/>
      </dsp:nvSpPr>
      <dsp:spPr>
        <a:xfrm rot="16200000">
          <a:off x="3776238" y="2467741"/>
          <a:ext cx="5225491" cy="3193328"/>
        </a:xfrm>
        <a:prstGeom prst="round2SameRect">
          <a:avLst>
            <a:gd name="adj1" fmla="val 16670"/>
            <a:gd name="adj2" fmla="val 0"/>
          </a:avLst>
        </a:prstGeom>
        <a:solidFill>
          <a:schemeClr val="bg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215900" rIns="194310" bIns="21590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>
              <a:latin typeface="Muli Semi-Bold"/>
              <a:ea typeface="Muli Semi-Bold"/>
              <a:cs typeface="Muli Semi-Bold"/>
              <a:sym typeface="Muli Semi-Bold"/>
            </a:rPr>
            <a:t>Performance management is how leadership shows fairness, courage, and accountability.</a:t>
          </a:r>
          <a:endParaRPr lang="en-CA" sz="3400" kern="1200" dirty="0"/>
        </a:p>
      </dsp:txBody>
      <dsp:txXfrm rot="5400000">
        <a:off x="4948233" y="1607572"/>
        <a:ext cx="3037415" cy="4913665"/>
      </dsp:txXfrm>
    </dsp:sp>
    <dsp:sp modelId="{88EBC102-C209-4BA9-BC33-ACFB60B4625D}">
      <dsp:nvSpPr>
        <dsp:cNvPr id="0" name=""/>
        <dsp:cNvSpPr/>
      </dsp:nvSpPr>
      <dsp:spPr>
        <a:xfrm rot="5400000">
          <a:off x="7114570" y="2467741"/>
          <a:ext cx="5225491" cy="3193328"/>
        </a:xfrm>
        <a:prstGeom prst="round2SameRect">
          <a:avLst>
            <a:gd name="adj1" fmla="val 16670"/>
            <a:gd name="adj2" fmla="val 0"/>
          </a:avLst>
        </a:prstGeom>
        <a:solidFill>
          <a:schemeClr val="bg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4310" tIns="215900" rIns="129540" bIns="21590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>
              <a:latin typeface="Muli Semi-Bold"/>
              <a:ea typeface="Muli Semi-Bold"/>
              <a:cs typeface="Muli Semi-Bold"/>
              <a:sym typeface="Muli Semi-Bold"/>
            </a:rPr>
            <a:t>HR is here to support you - leadership is what makes it work.</a:t>
          </a:r>
          <a:endParaRPr lang="en-CA" sz="3400" kern="1200" dirty="0"/>
        </a:p>
      </dsp:txBody>
      <dsp:txXfrm rot="-5400000">
        <a:off x="8130652" y="1607573"/>
        <a:ext cx="3037415" cy="4913665"/>
      </dsp:txXfrm>
    </dsp:sp>
    <dsp:sp modelId="{F72BBBD3-567A-4B8A-A78F-9C06833554B8}">
      <dsp:nvSpPr>
        <dsp:cNvPr id="0" name=""/>
        <dsp:cNvSpPr/>
      </dsp:nvSpPr>
      <dsp:spPr>
        <a:xfrm>
          <a:off x="6388657" y="0"/>
          <a:ext cx="3338331" cy="3338169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rgbClr val="68A49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917068-1925-4D43-8320-8D28AE5FF529}">
      <dsp:nvSpPr>
        <dsp:cNvPr id="0" name=""/>
        <dsp:cNvSpPr/>
      </dsp:nvSpPr>
      <dsp:spPr>
        <a:xfrm rot="10800000">
          <a:off x="6400809" y="4855759"/>
          <a:ext cx="3338331" cy="3338169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rgbClr val="68A49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4.svg"/><Relationship Id="rId4" Type="http://schemas.openxmlformats.org/officeDocument/2006/relationships/image" Target="../media/image6.sv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image" Target="../media/image12.png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3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9.png"/><Relationship Id="rId18" Type="http://schemas.openxmlformats.org/officeDocument/2006/relationships/image" Target="../media/image44.svg"/><Relationship Id="rId26" Type="http://schemas.openxmlformats.org/officeDocument/2006/relationships/image" Target="../media/image4.svg"/><Relationship Id="rId3" Type="http://schemas.openxmlformats.org/officeDocument/2006/relationships/image" Target="../media/image29.png"/><Relationship Id="rId21" Type="http://schemas.openxmlformats.org/officeDocument/2006/relationships/image" Target="../media/image47.png"/><Relationship Id="rId7" Type="http://schemas.openxmlformats.org/officeDocument/2006/relationships/image" Target="../media/image33.svg"/><Relationship Id="rId12" Type="http://schemas.openxmlformats.org/officeDocument/2006/relationships/image" Target="../media/image38.svg"/><Relationship Id="rId17" Type="http://schemas.openxmlformats.org/officeDocument/2006/relationships/image" Target="../media/image43.png"/><Relationship Id="rId25" Type="http://schemas.openxmlformats.org/officeDocument/2006/relationships/image" Target="../media/image3.png"/><Relationship Id="rId2" Type="http://schemas.openxmlformats.org/officeDocument/2006/relationships/image" Target="../media/image12.png"/><Relationship Id="rId16" Type="http://schemas.openxmlformats.org/officeDocument/2006/relationships/image" Target="../media/image42.svg"/><Relationship Id="rId20" Type="http://schemas.openxmlformats.org/officeDocument/2006/relationships/image" Target="../media/image4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11" Type="http://schemas.openxmlformats.org/officeDocument/2006/relationships/image" Target="../media/image37.png"/><Relationship Id="rId24" Type="http://schemas.openxmlformats.org/officeDocument/2006/relationships/image" Target="../media/image50.svg"/><Relationship Id="rId5" Type="http://schemas.openxmlformats.org/officeDocument/2006/relationships/image" Target="../media/image31.sv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10" Type="http://schemas.openxmlformats.org/officeDocument/2006/relationships/image" Target="../media/image36.svg"/><Relationship Id="rId19" Type="http://schemas.openxmlformats.org/officeDocument/2006/relationships/image" Target="../media/image45.png"/><Relationship Id="rId4" Type="http://schemas.openxmlformats.org/officeDocument/2006/relationships/image" Target="../media/image30.svg"/><Relationship Id="rId9" Type="http://schemas.openxmlformats.org/officeDocument/2006/relationships/image" Target="../media/image35.png"/><Relationship Id="rId14" Type="http://schemas.openxmlformats.org/officeDocument/2006/relationships/image" Target="../media/image40.svg"/><Relationship Id="rId22" Type="http://schemas.openxmlformats.org/officeDocument/2006/relationships/image" Target="../media/image4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svg"/><Relationship Id="rId11" Type="http://schemas.openxmlformats.org/officeDocument/2006/relationships/image" Target="../media/image3.png"/><Relationship Id="rId5" Type="http://schemas.openxmlformats.org/officeDocument/2006/relationships/image" Target="../media/image53.png"/><Relationship Id="rId10" Type="http://schemas.openxmlformats.org/officeDocument/2006/relationships/image" Target="../media/image58.svg"/><Relationship Id="rId4" Type="http://schemas.openxmlformats.org/officeDocument/2006/relationships/image" Target="../media/image52.svg"/><Relationship Id="rId9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61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4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jobbank.gc.ca/hiring/resources/manage-employees?utm_source=chatgpt.com#Performance%20Management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www.ivey.uwo.ca/executive-education/insights/2020/12/managing-performance-as-an-emerging-leade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mmns.com/" TargetMode="External"/><Relationship Id="rId5" Type="http://schemas.openxmlformats.org/officeDocument/2006/relationships/hyperlink" Target="file:///C:\Users\FlourishAbumere\Downloads\CMM-Performance%20management%20tool.pptx" TargetMode="Externa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C64D4-C697-F0FF-C29C-23D5C6FFE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756588B-724A-1467-5E30-6DF7E781DCD7}"/>
              </a:ext>
            </a:extLst>
          </p:cNvPr>
          <p:cNvSpPr/>
          <p:nvPr/>
        </p:nvSpPr>
        <p:spPr>
          <a:xfrm>
            <a:off x="-73058" y="0"/>
            <a:ext cx="18361058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 dirty="0">
              <a:latin typeface="Garamond" panose="02020404030301010803" pitchFamily="18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1A43C7D-1AC3-0AE7-C08E-B31D1B5D9FFA}"/>
              </a:ext>
            </a:extLst>
          </p:cNvPr>
          <p:cNvSpPr txBox="1"/>
          <p:nvPr/>
        </p:nvSpPr>
        <p:spPr>
          <a:xfrm>
            <a:off x="-73058" y="2188845"/>
            <a:ext cx="16567943" cy="2708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8800" b="1" dirty="0">
                <a:latin typeface="Garamond" panose="02020404030301010803" pitchFamily="18" charset="0"/>
              </a:rPr>
              <a:t>Performance Management for Senior Leadership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42595645-A24C-2B58-6F0F-ADC27E553AEA}"/>
              </a:ext>
            </a:extLst>
          </p:cNvPr>
          <p:cNvSpPr txBox="1"/>
          <p:nvPr/>
        </p:nvSpPr>
        <p:spPr>
          <a:xfrm>
            <a:off x="9082070" y="7060724"/>
            <a:ext cx="8977329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latin typeface="Garamond" panose="02020404030301010803" pitchFamily="18" charset="0"/>
              </a:rPr>
              <a:t>Building Accountability, Alignment &amp; High Performance</a:t>
            </a:r>
          </a:p>
          <a:p>
            <a:r>
              <a:rPr lang="en-US" sz="2800" b="1" dirty="0">
                <a:latin typeface="Garamond" panose="02020404030301010803" pitchFamily="18" charset="0"/>
              </a:rPr>
              <a:t>Glooscap First Nation / Glooscap Ventures</a:t>
            </a:r>
            <a:br>
              <a:rPr lang="en-US" sz="2800" dirty="0">
                <a:latin typeface="Garamond" panose="02020404030301010803" pitchFamily="18" charset="0"/>
              </a:rPr>
            </a:br>
            <a:r>
              <a:rPr lang="en-US" sz="2800" dirty="0">
                <a:latin typeface="Garamond" panose="02020404030301010803" pitchFamily="18" charset="0"/>
              </a:rPr>
              <a:t>Flourish Abumere, Director of HR &amp; Policy</a:t>
            </a:r>
            <a:br>
              <a:rPr lang="en-US" sz="2800" dirty="0">
                <a:latin typeface="Garamond" panose="02020404030301010803" pitchFamily="18" charset="0"/>
              </a:rPr>
            </a:br>
            <a:r>
              <a:rPr lang="en-US" sz="2800" dirty="0">
                <a:latin typeface="Garamond" panose="02020404030301010803" pitchFamily="18" charset="0"/>
              </a:rPr>
              <a:t>2025–2026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6EDB21-3EE1-BA94-46B9-5A2F700D1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684658" y="0"/>
            <a:ext cx="1603342" cy="1788450"/>
          </a:xfrm>
          <a:prstGeom prst="rect">
            <a:avLst/>
          </a:prstGeom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54F534D6-3693-E246-BDD3-C55C601CB07B}"/>
              </a:ext>
            </a:extLst>
          </p:cNvPr>
          <p:cNvSpPr/>
          <p:nvPr/>
        </p:nvSpPr>
        <p:spPr>
          <a:xfrm>
            <a:off x="15621000" y="293676"/>
            <a:ext cx="2315248" cy="887424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5214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8F0AE2C0-B6B1-2737-3B2A-A4BD7BA76D2D}"/>
              </a:ext>
            </a:extLst>
          </p:cNvPr>
          <p:cNvSpPr/>
          <p:nvPr/>
        </p:nvSpPr>
        <p:spPr>
          <a:xfrm>
            <a:off x="-73058" y="12700"/>
            <a:ext cx="18361058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1E5CC2AD-6ADE-B9E5-0BDE-D0115BD14269}"/>
              </a:ext>
            </a:extLst>
          </p:cNvPr>
          <p:cNvSpPr txBox="1"/>
          <p:nvPr/>
        </p:nvSpPr>
        <p:spPr>
          <a:xfrm>
            <a:off x="-73057" y="2188845"/>
            <a:ext cx="10055257" cy="14157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br>
              <a:rPr lang="en-US" sz="6000" dirty="0"/>
            </a:br>
            <a:endParaRPr lang="en-US" sz="3200" dirty="0"/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97179025-AD28-438D-454B-53780F5C0525}"/>
              </a:ext>
            </a:extLst>
          </p:cNvPr>
          <p:cNvSpPr txBox="1"/>
          <p:nvPr/>
        </p:nvSpPr>
        <p:spPr>
          <a:xfrm>
            <a:off x="25400" y="1067894"/>
            <a:ext cx="173736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b="1" dirty="0"/>
              <a:t>Why This Matters at the Senior Leadership Level</a:t>
            </a:r>
          </a:p>
          <a:p>
            <a:pPr algn="ctr"/>
            <a:r>
              <a:rPr lang="en-US" sz="2400" b="1" dirty="0">
                <a:latin typeface="Garamond" panose="02020404030301010803" pitchFamily="18" charset="0"/>
              </a:rPr>
              <a:t>Performance management is not an HR activity — it is a leadership responsibility.</a:t>
            </a:r>
          </a:p>
          <a:p>
            <a:pPr algn="ctr"/>
            <a:endParaRPr lang="en-US" sz="6000" b="1" dirty="0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8CAC0B50-87BF-C3FB-AEE9-E19D0A5EC9D8}"/>
              </a:ext>
            </a:extLst>
          </p:cNvPr>
          <p:cNvSpPr/>
          <p:nvPr/>
        </p:nvSpPr>
        <p:spPr>
          <a:xfrm>
            <a:off x="212880" y="5954508"/>
            <a:ext cx="3486936" cy="3456192"/>
          </a:xfrm>
          <a:custGeom>
            <a:avLst/>
            <a:gdLst/>
            <a:ahLst/>
            <a:cxnLst/>
            <a:rect l="l" t="t" r="r" b="b"/>
            <a:pathLst>
              <a:path w="7315200" h="3790604">
                <a:moveTo>
                  <a:pt x="0" y="0"/>
                </a:moveTo>
                <a:lnTo>
                  <a:pt x="7315200" y="0"/>
                </a:lnTo>
                <a:lnTo>
                  <a:pt x="7315200" y="3790604"/>
                </a:lnTo>
                <a:lnTo>
                  <a:pt x="0" y="37906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 dirty="0"/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24F901CB-FAE8-1461-66C6-690F4FD476A4}"/>
              </a:ext>
            </a:extLst>
          </p:cNvPr>
          <p:cNvSpPr/>
          <p:nvPr/>
        </p:nvSpPr>
        <p:spPr>
          <a:xfrm rot="-296758">
            <a:off x="3768910" y="8068258"/>
            <a:ext cx="3348746" cy="1747437"/>
          </a:xfrm>
          <a:custGeom>
            <a:avLst/>
            <a:gdLst/>
            <a:ahLst/>
            <a:cxnLst/>
            <a:rect l="l" t="t" r="r" b="b"/>
            <a:pathLst>
              <a:path w="3348746" h="1747437">
                <a:moveTo>
                  <a:pt x="0" y="0"/>
                </a:moveTo>
                <a:lnTo>
                  <a:pt x="3348746" y="0"/>
                </a:lnTo>
                <a:lnTo>
                  <a:pt x="3348746" y="1747437"/>
                </a:lnTo>
                <a:lnTo>
                  <a:pt x="0" y="17474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solidFill>
              <a:schemeClr val="accent5">
                <a:lumMod val="50000"/>
              </a:schemeClr>
            </a:solidFill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10" name="Freeform 17">
            <a:extLst>
              <a:ext uri="{FF2B5EF4-FFF2-40B4-BE49-F238E27FC236}">
                <a16:creationId xmlns:a16="http://schemas.microsoft.com/office/drawing/2014/main" id="{076173F9-C04F-499D-C716-CF1F281AE154}"/>
              </a:ext>
            </a:extLst>
          </p:cNvPr>
          <p:cNvSpPr/>
          <p:nvPr/>
        </p:nvSpPr>
        <p:spPr>
          <a:xfrm rot="20081949" flipH="1">
            <a:off x="12268200" y="7351691"/>
            <a:ext cx="3327780" cy="2075325"/>
          </a:xfrm>
          <a:custGeom>
            <a:avLst/>
            <a:gdLst/>
            <a:ahLst/>
            <a:cxnLst/>
            <a:rect l="l" t="t" r="r" b="b"/>
            <a:pathLst>
              <a:path w="3327780" h="2075325">
                <a:moveTo>
                  <a:pt x="3327781" y="0"/>
                </a:moveTo>
                <a:lnTo>
                  <a:pt x="0" y="0"/>
                </a:lnTo>
                <a:lnTo>
                  <a:pt x="0" y="2075325"/>
                </a:lnTo>
                <a:lnTo>
                  <a:pt x="3327781" y="2075325"/>
                </a:lnTo>
                <a:lnTo>
                  <a:pt x="332778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79251EB-8188-65ED-7113-DB75FE09B8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859208"/>
              </p:ext>
            </p:extLst>
          </p:nvPr>
        </p:nvGraphicFramePr>
        <p:xfrm>
          <a:off x="1168400" y="3066489"/>
          <a:ext cx="15087600" cy="4860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7600">
                  <a:extLst>
                    <a:ext uri="{9D8B030D-6E8A-4147-A177-3AD203B41FA5}">
                      <a16:colId xmlns:a16="http://schemas.microsoft.com/office/drawing/2014/main" val="1686391683"/>
                    </a:ext>
                  </a:extLst>
                </a:gridCol>
              </a:tblGrid>
              <a:tr h="4860664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bg2"/>
                          </a:solidFill>
                          <a:latin typeface="Garamond" panose="02020404030301010803" pitchFamily="18" charset="0"/>
                        </a:rPr>
                        <a:t>Effective performance management:</a:t>
                      </a:r>
                    </a:p>
                    <a:p>
                      <a:endParaRPr lang="en-US" sz="3200" dirty="0">
                        <a:solidFill>
                          <a:schemeClr val="bg2"/>
                        </a:solidFill>
                        <a:latin typeface="Garamond" panose="02020404030301010803" pitchFamily="18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solidFill>
                            <a:schemeClr val="bg2"/>
                          </a:solidFill>
                          <a:latin typeface="Garamond" panose="02020404030301010803" pitchFamily="18" charset="0"/>
                        </a:rPr>
                        <a:t>Protects the organization legally and reputationally.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solidFill>
                            <a:schemeClr val="bg2"/>
                          </a:solidFill>
                          <a:latin typeface="Garamond" panose="02020404030301010803" pitchFamily="18" charset="0"/>
                        </a:rPr>
                        <a:t>Enables fair compensation and promotion decisions.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solidFill>
                            <a:schemeClr val="bg2"/>
                          </a:solidFill>
                          <a:latin typeface="Garamond" panose="02020404030301010803" pitchFamily="18" charset="0"/>
                        </a:rPr>
                        <a:t>Reduces grievances, conflict, and inconsistent discipline.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solidFill>
                            <a:schemeClr val="bg2"/>
                          </a:solidFill>
                          <a:latin typeface="Garamond" panose="02020404030301010803" pitchFamily="18" charset="0"/>
                        </a:rPr>
                        <a:t>Strengthens succession planning and talent retention.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solidFill>
                            <a:schemeClr val="bg2"/>
                          </a:solidFill>
                          <a:latin typeface="Garamond" panose="02020404030301010803" pitchFamily="18" charset="0"/>
                        </a:rPr>
                        <a:t>Improves service delivery to community and stakeholders.</a:t>
                      </a:r>
                    </a:p>
                    <a:p>
                      <a:endParaRPr lang="en-CA" b="0" dirty="0"/>
                    </a:p>
                  </a:txBody>
                  <a:tcPr>
                    <a:gradFill>
                      <a:gsLst>
                        <a:gs pos="25000">
                          <a:srgbClr val="567A77"/>
                        </a:gs>
                        <a:gs pos="50000">
                          <a:schemeClr val="accent5">
                            <a:lumMod val="50000"/>
                          </a:schemeClr>
                        </a:gs>
                        <a:gs pos="75000">
                          <a:srgbClr val="567A77"/>
                        </a:gs>
                        <a:gs pos="100000">
                          <a:srgbClr val="567A77"/>
                        </a:gs>
                      </a:gsLst>
                      <a:lin ang="189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30506903"/>
                  </a:ext>
                </a:extLst>
              </a:tr>
            </a:tbl>
          </a:graphicData>
        </a:graphic>
      </p:graphicFrame>
      <p:sp>
        <p:nvSpPr>
          <p:cNvPr id="2" name="Freeform 7">
            <a:extLst>
              <a:ext uri="{FF2B5EF4-FFF2-40B4-BE49-F238E27FC236}">
                <a16:creationId xmlns:a16="http://schemas.microsoft.com/office/drawing/2014/main" id="{0F28C421-6581-830E-C18A-3A94ACCA74FF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9379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541BB-E0DD-4A0C-AF48-CFAB9E99E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894FCAF-AE95-9909-B2B7-CCC0236FAFE0}"/>
              </a:ext>
            </a:extLst>
          </p:cNvPr>
          <p:cNvSpPr/>
          <p:nvPr/>
        </p:nvSpPr>
        <p:spPr>
          <a:xfrm>
            <a:off x="12700" y="0"/>
            <a:ext cx="185166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 dirty="0">
              <a:latin typeface="Garamond" panose="02020404030301010803" pitchFamily="18" charset="0"/>
            </a:endParaRP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C1A6DBCB-A9DA-4011-8F0A-BB48D6A203E5}"/>
              </a:ext>
            </a:extLst>
          </p:cNvPr>
          <p:cNvSpPr txBox="1"/>
          <p:nvPr/>
        </p:nvSpPr>
        <p:spPr>
          <a:xfrm>
            <a:off x="152400" y="293676"/>
            <a:ext cx="17329727" cy="1420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349"/>
              </a:lnSpc>
            </a:pPr>
            <a:r>
              <a:rPr lang="en-US" sz="6600" b="1" dirty="0">
                <a:latin typeface="Garamond" panose="02020404030301010803" pitchFamily="18" charset="0"/>
              </a:rPr>
              <a:t>What Performance Management Is (and Is Not)</a:t>
            </a:r>
            <a:endParaRPr lang="en-US" sz="6600" b="1" spc="-983" dirty="0">
              <a:latin typeface="Garamond" panose="02020404030301010803" pitchFamily="18" charset="0"/>
              <a:ea typeface="Open Sauce"/>
              <a:cs typeface="Open Sauce"/>
              <a:sym typeface="Open Sauce"/>
            </a:endParaRP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7484DF55-7DD1-9B75-D174-5009C54F2DE8}"/>
              </a:ext>
            </a:extLst>
          </p:cNvPr>
          <p:cNvSpPr/>
          <p:nvPr/>
        </p:nvSpPr>
        <p:spPr>
          <a:xfrm>
            <a:off x="11887200" y="2467431"/>
            <a:ext cx="5759408" cy="4047669"/>
          </a:xfrm>
          <a:custGeom>
            <a:avLst/>
            <a:gdLst/>
            <a:ahLst/>
            <a:cxnLst/>
            <a:rect l="l" t="t" r="r" b="b"/>
            <a:pathLst>
              <a:path w="8255000" h="6197144">
                <a:moveTo>
                  <a:pt x="0" y="0"/>
                </a:moveTo>
                <a:lnTo>
                  <a:pt x="8255000" y="0"/>
                </a:lnTo>
                <a:lnTo>
                  <a:pt x="8255000" y="6197144"/>
                </a:lnTo>
                <a:lnTo>
                  <a:pt x="0" y="61971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597" r="-4597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AB2933C5-BE98-5DC7-C77C-0DEAB5AE4927}"/>
              </a:ext>
            </a:extLst>
          </p:cNvPr>
          <p:cNvGrpSpPr/>
          <p:nvPr/>
        </p:nvGrpSpPr>
        <p:grpSpPr>
          <a:xfrm>
            <a:off x="805873" y="2670075"/>
            <a:ext cx="5975927" cy="5445225"/>
            <a:chOff x="0" y="0"/>
            <a:chExt cx="1293269" cy="1128228"/>
          </a:xfrm>
          <a:gradFill>
            <a:gsLst>
              <a:gs pos="25000">
                <a:srgbClr val="567A77"/>
              </a:gs>
              <a:gs pos="50000">
                <a:schemeClr val="accent5">
                  <a:lumMod val="50000"/>
                </a:schemeClr>
              </a:gs>
              <a:gs pos="75000">
                <a:srgbClr val="567A77"/>
              </a:gs>
              <a:gs pos="100000">
                <a:srgbClr val="567A77"/>
              </a:gs>
            </a:gsLst>
            <a:lin ang="18900000" scaled="0"/>
          </a:gra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E6D5FD40-EB43-D863-248E-837F8E511212}"/>
                </a:ext>
              </a:extLst>
            </p:cNvPr>
            <p:cNvSpPr/>
            <p:nvPr/>
          </p:nvSpPr>
          <p:spPr>
            <a:xfrm>
              <a:off x="0" y="0"/>
              <a:ext cx="1293269" cy="1128229"/>
            </a:xfrm>
            <a:custGeom>
              <a:avLst/>
              <a:gdLst/>
              <a:ahLst/>
              <a:cxnLst/>
              <a:rect l="l" t="t" r="r" b="b"/>
              <a:pathLst>
                <a:path w="1293269" h="1128229">
                  <a:moveTo>
                    <a:pt x="36263" y="0"/>
                  </a:moveTo>
                  <a:lnTo>
                    <a:pt x="1257006" y="0"/>
                  </a:lnTo>
                  <a:cubicBezTo>
                    <a:pt x="1266624" y="0"/>
                    <a:pt x="1275847" y="3821"/>
                    <a:pt x="1282648" y="10621"/>
                  </a:cubicBezTo>
                  <a:cubicBezTo>
                    <a:pt x="1289448" y="17422"/>
                    <a:pt x="1293269" y="26645"/>
                    <a:pt x="1293269" y="36263"/>
                  </a:cubicBezTo>
                  <a:lnTo>
                    <a:pt x="1293269" y="1091966"/>
                  </a:lnTo>
                  <a:cubicBezTo>
                    <a:pt x="1293269" y="1111993"/>
                    <a:pt x="1277033" y="1128229"/>
                    <a:pt x="1257006" y="1128229"/>
                  </a:cubicBezTo>
                  <a:lnTo>
                    <a:pt x="36263" y="1128229"/>
                  </a:lnTo>
                  <a:cubicBezTo>
                    <a:pt x="26645" y="1128229"/>
                    <a:pt x="17422" y="1124408"/>
                    <a:pt x="10621" y="1117607"/>
                  </a:cubicBezTo>
                  <a:cubicBezTo>
                    <a:pt x="3821" y="1110807"/>
                    <a:pt x="0" y="1101583"/>
                    <a:pt x="0" y="1091966"/>
                  </a:cubicBezTo>
                  <a:lnTo>
                    <a:pt x="0" y="36263"/>
                  </a:lnTo>
                  <a:cubicBezTo>
                    <a:pt x="0" y="26645"/>
                    <a:pt x="3821" y="17422"/>
                    <a:pt x="10621" y="10621"/>
                  </a:cubicBezTo>
                  <a:cubicBezTo>
                    <a:pt x="17422" y="3821"/>
                    <a:pt x="26645" y="0"/>
                    <a:pt x="36263" y="0"/>
                  </a:cubicBezTo>
                  <a:close/>
                </a:path>
              </a:pathLst>
            </a:custGeom>
            <a:grpFill/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" name="TextBox 6">
              <a:extLst>
                <a:ext uri="{FF2B5EF4-FFF2-40B4-BE49-F238E27FC236}">
                  <a16:creationId xmlns:a16="http://schemas.microsoft.com/office/drawing/2014/main" id="{22E42DC7-7EE9-FDA8-2BE9-574C1AF5F5EE}"/>
                </a:ext>
              </a:extLst>
            </p:cNvPr>
            <p:cNvSpPr txBox="1"/>
            <p:nvPr/>
          </p:nvSpPr>
          <p:spPr>
            <a:xfrm>
              <a:off x="0" y="104775"/>
              <a:ext cx="1293269" cy="10234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grpSp>
        <p:nvGrpSpPr>
          <p:cNvPr id="7" name="Group 4">
            <a:extLst>
              <a:ext uri="{FF2B5EF4-FFF2-40B4-BE49-F238E27FC236}">
                <a16:creationId xmlns:a16="http://schemas.microsoft.com/office/drawing/2014/main" id="{85F46055-C126-B7DD-789B-6FB813A6C930}"/>
              </a:ext>
            </a:extLst>
          </p:cNvPr>
          <p:cNvGrpSpPr/>
          <p:nvPr/>
        </p:nvGrpSpPr>
        <p:grpSpPr>
          <a:xfrm>
            <a:off x="6269710" y="5412584"/>
            <a:ext cx="6129580" cy="4283743"/>
            <a:chOff x="0" y="0"/>
            <a:chExt cx="1293269" cy="1128228"/>
          </a:xfrm>
          <a:gradFill>
            <a:gsLst>
              <a:gs pos="25000">
                <a:srgbClr val="567A77"/>
              </a:gs>
              <a:gs pos="50000">
                <a:schemeClr val="accent5">
                  <a:lumMod val="50000"/>
                </a:schemeClr>
              </a:gs>
              <a:gs pos="75000">
                <a:srgbClr val="567A77"/>
              </a:gs>
              <a:gs pos="100000">
                <a:srgbClr val="567A77"/>
              </a:gs>
            </a:gsLst>
            <a:lin ang="18900000" scaled="0"/>
          </a:gradFill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50B84516-CBAA-1C97-10FB-791608852669}"/>
                </a:ext>
              </a:extLst>
            </p:cNvPr>
            <p:cNvSpPr/>
            <p:nvPr/>
          </p:nvSpPr>
          <p:spPr>
            <a:xfrm>
              <a:off x="0" y="0"/>
              <a:ext cx="1293269" cy="1128229"/>
            </a:xfrm>
            <a:custGeom>
              <a:avLst/>
              <a:gdLst/>
              <a:ahLst/>
              <a:cxnLst/>
              <a:rect l="l" t="t" r="r" b="b"/>
              <a:pathLst>
                <a:path w="1293269" h="1128229">
                  <a:moveTo>
                    <a:pt x="36263" y="0"/>
                  </a:moveTo>
                  <a:lnTo>
                    <a:pt x="1257006" y="0"/>
                  </a:lnTo>
                  <a:cubicBezTo>
                    <a:pt x="1266624" y="0"/>
                    <a:pt x="1275847" y="3821"/>
                    <a:pt x="1282648" y="10621"/>
                  </a:cubicBezTo>
                  <a:cubicBezTo>
                    <a:pt x="1289448" y="17422"/>
                    <a:pt x="1293269" y="26645"/>
                    <a:pt x="1293269" y="36263"/>
                  </a:cubicBezTo>
                  <a:lnTo>
                    <a:pt x="1293269" y="1091966"/>
                  </a:lnTo>
                  <a:cubicBezTo>
                    <a:pt x="1293269" y="1111993"/>
                    <a:pt x="1277033" y="1128229"/>
                    <a:pt x="1257006" y="1128229"/>
                  </a:cubicBezTo>
                  <a:lnTo>
                    <a:pt x="36263" y="1128229"/>
                  </a:lnTo>
                  <a:cubicBezTo>
                    <a:pt x="26645" y="1128229"/>
                    <a:pt x="17422" y="1124408"/>
                    <a:pt x="10621" y="1117607"/>
                  </a:cubicBezTo>
                  <a:cubicBezTo>
                    <a:pt x="3821" y="1110807"/>
                    <a:pt x="0" y="1101583"/>
                    <a:pt x="0" y="1091966"/>
                  </a:cubicBezTo>
                  <a:lnTo>
                    <a:pt x="0" y="36263"/>
                  </a:lnTo>
                  <a:cubicBezTo>
                    <a:pt x="0" y="26645"/>
                    <a:pt x="3821" y="17422"/>
                    <a:pt x="10621" y="10621"/>
                  </a:cubicBezTo>
                  <a:cubicBezTo>
                    <a:pt x="17422" y="3821"/>
                    <a:pt x="26645" y="0"/>
                    <a:pt x="36263" y="0"/>
                  </a:cubicBezTo>
                  <a:close/>
                </a:path>
              </a:pathLst>
            </a:custGeom>
            <a:grpFill/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A6451213-9ABA-B1E4-A7FD-CB2483B8D510}"/>
                </a:ext>
              </a:extLst>
            </p:cNvPr>
            <p:cNvSpPr txBox="1"/>
            <p:nvPr/>
          </p:nvSpPr>
          <p:spPr>
            <a:xfrm>
              <a:off x="0" y="104775"/>
              <a:ext cx="1293269" cy="10234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AF6570E-34B0-EF91-FD36-01E99EF3AB9D}"/>
              </a:ext>
            </a:extLst>
          </p:cNvPr>
          <p:cNvSpPr txBox="1"/>
          <p:nvPr/>
        </p:nvSpPr>
        <p:spPr>
          <a:xfrm>
            <a:off x="1143626" y="3552538"/>
            <a:ext cx="5278484" cy="3785652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>
                <a:solidFill>
                  <a:schemeClr val="bg2">
                    <a:lumMod val="90000"/>
                  </a:schemeClr>
                </a:solidFill>
                <a:latin typeface="Garamond" panose="02020404030301010803" pitchFamily="18" charset="0"/>
              </a:rPr>
              <a:t>Performance Management IS:</a:t>
            </a:r>
          </a:p>
          <a:p>
            <a:pPr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Garamond" panose="020204040303010108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Garamond" panose="02020404030301010803" pitchFamily="18" charset="0"/>
              </a:rPr>
              <a:t>Ongoing, structured, and documented.</a:t>
            </a:r>
          </a:p>
          <a:p>
            <a:endParaRPr lang="en-US" sz="2400" dirty="0">
              <a:solidFill>
                <a:schemeClr val="bg2">
                  <a:lumMod val="90000"/>
                </a:schemeClr>
              </a:solidFill>
              <a:latin typeface="Garamond" panose="020204040303010108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Garamond" panose="02020404030301010803" pitchFamily="18" charset="0"/>
              </a:rPr>
              <a:t>Aligned with organizational priorities.</a:t>
            </a:r>
          </a:p>
          <a:p>
            <a:endParaRPr lang="en-US" sz="2400" dirty="0">
              <a:solidFill>
                <a:schemeClr val="bg2">
                  <a:lumMod val="90000"/>
                </a:schemeClr>
              </a:solidFill>
              <a:latin typeface="Garamond" panose="020204040303010108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Garamond" panose="02020404030301010803" pitchFamily="18" charset="0"/>
              </a:rPr>
              <a:t>Focused on accountability and development.</a:t>
            </a:r>
          </a:p>
          <a:p>
            <a:endParaRPr lang="en-US" sz="2400" dirty="0">
              <a:solidFill>
                <a:schemeClr val="bg2">
                  <a:lumMod val="90000"/>
                </a:schemeClr>
              </a:solidFill>
              <a:latin typeface="Garamond" panose="020204040303010108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Garamond" panose="02020404030301010803" pitchFamily="18" charset="0"/>
              </a:rPr>
              <a:t>Consistent and fair across departments.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47680D-3B19-C07F-DEF9-220ED992A0DE}"/>
              </a:ext>
            </a:extLst>
          </p:cNvPr>
          <p:cNvSpPr txBox="1"/>
          <p:nvPr/>
        </p:nvSpPr>
        <p:spPr>
          <a:xfrm>
            <a:off x="6781800" y="5810398"/>
            <a:ext cx="5257800" cy="341632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>
                <a:solidFill>
                  <a:schemeClr val="bg2">
                    <a:lumMod val="90000"/>
                  </a:schemeClr>
                </a:solidFill>
                <a:latin typeface="Garamond" panose="02020404030301010803" pitchFamily="18" charset="0"/>
              </a:rPr>
              <a:t>Performance Management IS NOT:</a:t>
            </a:r>
          </a:p>
          <a:p>
            <a:pPr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Garamond" panose="020204040303010108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Garamond" panose="02020404030301010803" pitchFamily="18" charset="0"/>
              </a:rPr>
              <a:t>A once-a-year form</a:t>
            </a:r>
          </a:p>
          <a:p>
            <a:endParaRPr lang="en-US" sz="2400" dirty="0">
              <a:solidFill>
                <a:schemeClr val="bg2">
                  <a:lumMod val="90000"/>
                </a:schemeClr>
              </a:solidFill>
              <a:latin typeface="Garamond" panose="020204040303010108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Garamond" panose="02020404030301010803" pitchFamily="18" charset="0"/>
              </a:rPr>
              <a:t>A disciplinary ambush</a:t>
            </a:r>
          </a:p>
          <a:p>
            <a:endParaRPr lang="en-US" sz="2400" dirty="0">
              <a:solidFill>
                <a:schemeClr val="bg2">
                  <a:lumMod val="90000"/>
                </a:schemeClr>
              </a:solidFill>
              <a:latin typeface="Garamond" panose="020204040303010108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Garamond" panose="02020404030301010803" pitchFamily="18" charset="0"/>
              </a:rPr>
              <a:t>Subjective opinion</a:t>
            </a:r>
          </a:p>
          <a:p>
            <a:endParaRPr lang="en-US" sz="2400" dirty="0">
              <a:solidFill>
                <a:schemeClr val="bg2">
                  <a:lumMod val="90000"/>
                </a:schemeClr>
              </a:solidFill>
              <a:latin typeface="Garamond" panose="020204040303010108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Garamond" panose="02020404030301010803" pitchFamily="18" charset="0"/>
              </a:rPr>
              <a:t>An HR-only process</a:t>
            </a: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9AB34C0D-3D79-3161-C51C-BB57E238CBFC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6059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B70BE-A90F-4610-F3A3-442655C87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263EDA0-52D2-461B-339F-8F12EF0EA774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6CA049CB-801E-BF74-3E3F-9E5B0B7FEC20}"/>
              </a:ext>
            </a:extLst>
          </p:cNvPr>
          <p:cNvSpPr txBox="1"/>
          <p:nvPr/>
        </p:nvSpPr>
        <p:spPr>
          <a:xfrm>
            <a:off x="762000" y="495300"/>
            <a:ext cx="11194302" cy="2436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04"/>
              </a:lnSpc>
            </a:pPr>
            <a:r>
              <a:rPr lang="en-CA" sz="8800" dirty="0">
                <a:latin typeface="Garamond" panose="02020404030301010803" pitchFamily="18" charset="0"/>
              </a:rPr>
              <a:t>Leadership Accountability Model</a:t>
            </a:r>
            <a:endParaRPr lang="en-US" sz="8800" b="1" spc="-756" dirty="0">
              <a:latin typeface="Garamond" panose="02020404030301010803" pitchFamily="18" charset="0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173B3F32-071D-526C-CB6D-63F2AA0213EF}"/>
              </a:ext>
            </a:extLst>
          </p:cNvPr>
          <p:cNvSpPr txBox="1"/>
          <p:nvPr/>
        </p:nvSpPr>
        <p:spPr>
          <a:xfrm>
            <a:off x="774700" y="3047902"/>
            <a:ext cx="113538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dirty="0">
                <a:latin typeface="Garamond" panose="02020404030301010803" pitchFamily="18" charset="0"/>
              </a:rPr>
              <a:t>Performance management succeeds only when roles are clear.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BE040EA-1F89-CAA8-E10C-6807CE8F1B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53688"/>
              </p:ext>
            </p:extLst>
          </p:nvPr>
        </p:nvGraphicFramePr>
        <p:xfrm>
          <a:off x="762000" y="4000500"/>
          <a:ext cx="16002000" cy="5105399"/>
        </p:xfrm>
        <a:graphic>
          <a:graphicData uri="http://schemas.openxmlformats.org/drawingml/2006/table">
            <a:tbl>
              <a:tblPr>
                <a:effectLst/>
                <a:tableStyleId>{69C7853C-536D-4A76-A0AE-DD22124D55A5}</a:tableStyleId>
              </a:tblPr>
              <a:tblGrid>
                <a:gridCol w="8001000">
                  <a:extLst>
                    <a:ext uri="{9D8B030D-6E8A-4147-A177-3AD203B41FA5}">
                      <a16:colId xmlns:a16="http://schemas.microsoft.com/office/drawing/2014/main" val="1773747869"/>
                    </a:ext>
                  </a:extLst>
                </a:gridCol>
                <a:gridCol w="8001000">
                  <a:extLst>
                    <a:ext uri="{9D8B030D-6E8A-4147-A177-3AD203B41FA5}">
                      <a16:colId xmlns:a16="http://schemas.microsoft.com/office/drawing/2014/main" val="2896601411"/>
                    </a:ext>
                  </a:extLst>
                </a:gridCol>
              </a:tblGrid>
              <a:tr h="8967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2800" b="1" dirty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2"/>
                          </a:solidFill>
                          <a:latin typeface="Garamond" panose="02020404030301010803" pitchFamily="18" charset="0"/>
                        </a:rPr>
                        <a:t>Role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5000">
                          <a:srgbClr val="567A77"/>
                        </a:gs>
                        <a:gs pos="50000">
                          <a:schemeClr val="accent5">
                            <a:lumMod val="50000"/>
                          </a:schemeClr>
                        </a:gs>
                        <a:gs pos="75000">
                          <a:srgbClr val="567A77"/>
                        </a:gs>
                        <a:gs pos="100000">
                          <a:srgbClr val="567A77"/>
                        </a:gs>
                      </a:gsLst>
                      <a:lin ang="189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2800" b="1" dirty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chemeClr val="bg2"/>
                          </a:solidFill>
                          <a:latin typeface="Garamond" panose="02020404030301010803" pitchFamily="18" charset="0"/>
                        </a:rPr>
                        <a:t>Core Accountability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67A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585852"/>
                  </a:ext>
                </a:extLst>
              </a:tr>
              <a:tr h="13530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28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Senior Leadership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3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28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Tone, consistency, resourcing, accountability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3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99698"/>
                  </a:ext>
                </a:extLst>
              </a:tr>
              <a:tr h="14710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28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Managers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3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28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Goal-setting, feedback, documentation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3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159619"/>
                  </a:ext>
                </a:extLst>
              </a:tr>
              <a:tr h="13845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28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HR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3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28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Framework, training, compliance, escalation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3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89900"/>
                  </a:ext>
                </a:extLst>
              </a:tr>
            </a:tbl>
          </a:graphicData>
        </a:graphic>
      </p:graphicFrame>
      <p:sp>
        <p:nvSpPr>
          <p:cNvPr id="5" name="Freeform 7">
            <a:extLst>
              <a:ext uri="{FF2B5EF4-FFF2-40B4-BE49-F238E27FC236}">
                <a16:creationId xmlns:a16="http://schemas.microsoft.com/office/drawing/2014/main" id="{D48ABF74-C9D2-4F81-1CE5-AB15CD809C69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8608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4066F-5C7D-EB8F-72A1-363C5E757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C794CD8-03B6-BB16-0A40-A403912A2FF8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C79E6DD2-48B9-09A7-E68A-E274FB8C0DD5}"/>
              </a:ext>
            </a:extLst>
          </p:cNvPr>
          <p:cNvSpPr txBox="1"/>
          <p:nvPr/>
        </p:nvSpPr>
        <p:spPr>
          <a:xfrm>
            <a:off x="685800" y="89849"/>
            <a:ext cx="11194302" cy="2436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04"/>
              </a:lnSpc>
            </a:pPr>
            <a:r>
              <a:rPr lang="en-CA" sz="7000" dirty="0"/>
              <a:t>The Performance Management Cycle</a:t>
            </a:r>
            <a:endParaRPr lang="en-US" sz="7000" b="1" spc="-756" dirty="0"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DEC8AB49-F5C7-690E-042C-0C6175BBEFDB}"/>
              </a:ext>
            </a:extLst>
          </p:cNvPr>
          <p:cNvSpPr txBox="1"/>
          <p:nvPr/>
        </p:nvSpPr>
        <p:spPr>
          <a:xfrm>
            <a:off x="685800" y="2370039"/>
            <a:ext cx="127254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dirty="0"/>
              <a:t>A continuous leadership process, not an event.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BBBAE6DF-BD9F-B30C-5565-92F828868E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895245"/>
              </p:ext>
            </p:extLst>
          </p:nvPr>
        </p:nvGraphicFramePr>
        <p:xfrm>
          <a:off x="2971800" y="2898851"/>
          <a:ext cx="13335000" cy="7045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reeform 7">
            <a:extLst>
              <a:ext uri="{FF2B5EF4-FFF2-40B4-BE49-F238E27FC236}">
                <a16:creationId xmlns:a16="http://schemas.microsoft.com/office/drawing/2014/main" id="{6E09DB17-6083-270C-76FD-AAAC1267A8D9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9671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8448B-8DD6-D1A9-96FA-B2D01191B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4B245C-9740-C38B-37BB-E50C7DF23C1E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1DDD37BE-43F5-C43A-088A-A9CCA05479EC}"/>
              </a:ext>
            </a:extLst>
          </p:cNvPr>
          <p:cNvSpPr txBox="1"/>
          <p:nvPr/>
        </p:nvSpPr>
        <p:spPr>
          <a:xfrm>
            <a:off x="3797933" y="738113"/>
            <a:ext cx="11138503" cy="197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6600" dirty="0"/>
              <a:t>Strategic Goal Alignment (Leadership Focus)</a:t>
            </a:r>
            <a:endParaRPr lang="en-US" sz="6399" b="1" dirty="0"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7576CA73-81C2-0BF1-8036-26BCBC6CEA84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648BF8-3855-A15C-0E39-C94DBF825EA3}"/>
              </a:ext>
            </a:extLst>
          </p:cNvPr>
          <p:cNvSpPr txBox="1"/>
          <p:nvPr/>
        </p:nvSpPr>
        <p:spPr>
          <a:xfrm>
            <a:off x="1143000" y="3848100"/>
            <a:ext cx="16154400" cy="5632311"/>
          </a:xfrm>
          <a:prstGeom prst="rect">
            <a:avLst/>
          </a:prstGeom>
          <a:gradFill>
            <a:gsLst>
              <a:gs pos="0">
                <a:srgbClr val="567A77"/>
              </a:gs>
              <a:gs pos="25000">
                <a:srgbClr val="3E6572">
                  <a:alpha val="100000"/>
                </a:srgbClr>
              </a:gs>
              <a:gs pos="50000">
                <a:srgbClr val="567A77"/>
              </a:gs>
              <a:gs pos="75000">
                <a:srgbClr val="0E3A4D">
                  <a:alpha val="100000"/>
                </a:srgbClr>
              </a:gs>
              <a:gs pos="100000">
                <a:srgbClr val="567A77"/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🎯 Goals align with organizational priorities.</a:t>
            </a:r>
          </a:p>
          <a:p>
            <a:pPr algn="ctr"/>
            <a:br>
              <a:rPr lang="en-US" sz="4000" dirty="0"/>
            </a:br>
            <a:r>
              <a:rPr lang="en-US" sz="4000" dirty="0"/>
              <a:t>📄 Job descriptions accurately reflect actual work.</a:t>
            </a:r>
          </a:p>
          <a:p>
            <a:pPr algn="ctr"/>
            <a:br>
              <a:rPr lang="en-US" sz="4000" dirty="0"/>
            </a:br>
            <a:r>
              <a:rPr lang="en-US" sz="4000" dirty="0"/>
              <a:t>📏 Expectations are realistic, measurable, and clear.</a:t>
            </a:r>
          </a:p>
          <a:p>
            <a:pPr algn="ctr"/>
            <a:br>
              <a:rPr lang="en-US" sz="4000" dirty="0"/>
            </a:br>
            <a:r>
              <a:rPr lang="en-US" sz="4000" dirty="0"/>
              <a:t>🔄 Objectives are applied consistently across teams.</a:t>
            </a:r>
          </a:p>
          <a:p>
            <a:pPr algn="ctr"/>
            <a:br>
              <a:rPr lang="en-US" sz="4000" dirty="0"/>
            </a:br>
            <a:r>
              <a:rPr lang="en-US" sz="4000" dirty="0"/>
              <a:t>⚠️ Poorly aligned goals create risk, disengagement, and inequity.</a:t>
            </a:r>
          </a:p>
        </p:txBody>
      </p:sp>
    </p:spTree>
    <p:extLst>
      <p:ext uri="{BB962C8B-B14F-4D97-AF65-F5344CB8AC3E}">
        <p14:creationId xmlns:p14="http://schemas.microsoft.com/office/powerpoint/2010/main" val="3899832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TextBox 3"/>
          <p:cNvSpPr txBox="1"/>
          <p:nvPr/>
        </p:nvSpPr>
        <p:spPr>
          <a:xfrm>
            <a:off x="1028700" y="1162050"/>
            <a:ext cx="7885334" cy="307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349"/>
              </a:lnSpc>
            </a:pPr>
            <a:r>
              <a:rPr lang="en-US" sz="9600" b="1" dirty="0"/>
              <a:t>What Good Goals Look Like</a:t>
            </a:r>
            <a:endParaRPr lang="en-US" sz="11434" b="1" spc="-983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58117" y="5913034"/>
            <a:ext cx="3481765" cy="1148207"/>
          </a:xfrm>
          <a:custGeom>
            <a:avLst/>
            <a:gdLst/>
            <a:ahLst/>
            <a:cxnLst/>
            <a:rect l="l" t="t" r="r" b="b"/>
            <a:pathLst>
              <a:path w="3481765" h="1148207">
                <a:moveTo>
                  <a:pt x="0" y="0"/>
                </a:moveTo>
                <a:lnTo>
                  <a:pt x="3481765" y="0"/>
                </a:lnTo>
                <a:lnTo>
                  <a:pt x="3481765" y="1148207"/>
                </a:lnTo>
                <a:lnTo>
                  <a:pt x="0" y="11482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56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5610387" y="7137441"/>
            <a:ext cx="3481765" cy="1148207"/>
          </a:xfrm>
          <a:custGeom>
            <a:avLst/>
            <a:gdLst/>
            <a:ahLst/>
            <a:cxnLst/>
            <a:rect l="l" t="t" r="r" b="b"/>
            <a:pathLst>
              <a:path w="3481765" h="1148207">
                <a:moveTo>
                  <a:pt x="0" y="0"/>
                </a:moveTo>
                <a:lnTo>
                  <a:pt x="3481764" y="0"/>
                </a:lnTo>
                <a:lnTo>
                  <a:pt x="3481764" y="1148207"/>
                </a:lnTo>
                <a:lnTo>
                  <a:pt x="0" y="11482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56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1458117" y="7137441"/>
            <a:ext cx="3481765" cy="1148207"/>
          </a:xfrm>
          <a:custGeom>
            <a:avLst/>
            <a:gdLst/>
            <a:ahLst/>
            <a:cxnLst/>
            <a:rect l="l" t="t" r="r" b="b"/>
            <a:pathLst>
              <a:path w="3481765" h="1148207">
                <a:moveTo>
                  <a:pt x="0" y="0"/>
                </a:moveTo>
                <a:lnTo>
                  <a:pt x="3481765" y="0"/>
                </a:lnTo>
                <a:lnTo>
                  <a:pt x="3481765" y="1148207"/>
                </a:lnTo>
                <a:lnTo>
                  <a:pt x="0" y="11482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56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5610387" y="8357743"/>
            <a:ext cx="3481765" cy="1148207"/>
          </a:xfrm>
          <a:custGeom>
            <a:avLst/>
            <a:gdLst/>
            <a:ahLst/>
            <a:cxnLst/>
            <a:rect l="l" t="t" r="r" b="b"/>
            <a:pathLst>
              <a:path w="3481765" h="1148207">
                <a:moveTo>
                  <a:pt x="0" y="0"/>
                </a:moveTo>
                <a:lnTo>
                  <a:pt x="3481764" y="0"/>
                </a:lnTo>
                <a:lnTo>
                  <a:pt x="3481764" y="1148207"/>
                </a:lnTo>
                <a:lnTo>
                  <a:pt x="0" y="11482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56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 flipH="1">
            <a:off x="981724" y="5913034"/>
            <a:ext cx="3481765" cy="1148207"/>
          </a:xfrm>
          <a:custGeom>
            <a:avLst/>
            <a:gdLst/>
            <a:ahLst/>
            <a:cxnLst/>
            <a:rect l="l" t="t" r="r" b="b"/>
            <a:pathLst>
              <a:path w="3481765" h="1148207">
                <a:moveTo>
                  <a:pt x="3481765" y="0"/>
                </a:moveTo>
                <a:lnTo>
                  <a:pt x="0" y="0"/>
                </a:lnTo>
                <a:lnTo>
                  <a:pt x="0" y="1148207"/>
                </a:lnTo>
                <a:lnTo>
                  <a:pt x="3481765" y="1148207"/>
                </a:lnTo>
                <a:lnTo>
                  <a:pt x="348176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56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 flipH="1">
            <a:off x="5133994" y="7137441"/>
            <a:ext cx="3481765" cy="1148207"/>
          </a:xfrm>
          <a:custGeom>
            <a:avLst/>
            <a:gdLst/>
            <a:ahLst/>
            <a:cxnLst/>
            <a:rect l="l" t="t" r="r" b="b"/>
            <a:pathLst>
              <a:path w="3481765" h="1148207">
                <a:moveTo>
                  <a:pt x="3481765" y="0"/>
                </a:moveTo>
                <a:lnTo>
                  <a:pt x="0" y="0"/>
                </a:lnTo>
                <a:lnTo>
                  <a:pt x="0" y="1148207"/>
                </a:lnTo>
                <a:lnTo>
                  <a:pt x="3481765" y="1148207"/>
                </a:lnTo>
                <a:lnTo>
                  <a:pt x="348176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56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10"/>
          <p:cNvSpPr/>
          <p:nvPr/>
        </p:nvSpPr>
        <p:spPr>
          <a:xfrm flipH="1">
            <a:off x="981724" y="7137441"/>
            <a:ext cx="3481765" cy="1148207"/>
          </a:xfrm>
          <a:custGeom>
            <a:avLst/>
            <a:gdLst/>
            <a:ahLst/>
            <a:cxnLst/>
            <a:rect l="l" t="t" r="r" b="b"/>
            <a:pathLst>
              <a:path w="3481765" h="1148207">
                <a:moveTo>
                  <a:pt x="3481765" y="0"/>
                </a:moveTo>
                <a:lnTo>
                  <a:pt x="0" y="0"/>
                </a:lnTo>
                <a:lnTo>
                  <a:pt x="0" y="1148207"/>
                </a:lnTo>
                <a:lnTo>
                  <a:pt x="3481765" y="1148207"/>
                </a:lnTo>
                <a:lnTo>
                  <a:pt x="348176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56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Freeform 11"/>
          <p:cNvSpPr/>
          <p:nvPr/>
        </p:nvSpPr>
        <p:spPr>
          <a:xfrm flipH="1">
            <a:off x="5133994" y="8357743"/>
            <a:ext cx="3481765" cy="1148207"/>
          </a:xfrm>
          <a:custGeom>
            <a:avLst/>
            <a:gdLst/>
            <a:ahLst/>
            <a:cxnLst/>
            <a:rect l="l" t="t" r="r" b="b"/>
            <a:pathLst>
              <a:path w="3481765" h="1148207">
                <a:moveTo>
                  <a:pt x="3481765" y="0"/>
                </a:moveTo>
                <a:lnTo>
                  <a:pt x="0" y="0"/>
                </a:lnTo>
                <a:lnTo>
                  <a:pt x="0" y="1148207"/>
                </a:lnTo>
                <a:lnTo>
                  <a:pt x="3481765" y="1148207"/>
                </a:lnTo>
                <a:lnTo>
                  <a:pt x="348176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56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Freeform 12"/>
          <p:cNvSpPr/>
          <p:nvPr/>
        </p:nvSpPr>
        <p:spPr>
          <a:xfrm>
            <a:off x="1458117" y="8357743"/>
            <a:ext cx="3481765" cy="1148207"/>
          </a:xfrm>
          <a:custGeom>
            <a:avLst/>
            <a:gdLst/>
            <a:ahLst/>
            <a:cxnLst/>
            <a:rect l="l" t="t" r="r" b="b"/>
            <a:pathLst>
              <a:path w="3481765" h="1148207">
                <a:moveTo>
                  <a:pt x="0" y="0"/>
                </a:moveTo>
                <a:lnTo>
                  <a:pt x="3481765" y="0"/>
                </a:lnTo>
                <a:lnTo>
                  <a:pt x="3481765" y="1148207"/>
                </a:lnTo>
                <a:lnTo>
                  <a:pt x="0" y="11482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56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Freeform 13"/>
          <p:cNvSpPr/>
          <p:nvPr/>
        </p:nvSpPr>
        <p:spPr>
          <a:xfrm flipH="1">
            <a:off x="981724" y="8357743"/>
            <a:ext cx="3481765" cy="1148207"/>
          </a:xfrm>
          <a:custGeom>
            <a:avLst/>
            <a:gdLst/>
            <a:ahLst/>
            <a:cxnLst/>
            <a:rect l="l" t="t" r="r" b="b"/>
            <a:pathLst>
              <a:path w="3481765" h="1148207">
                <a:moveTo>
                  <a:pt x="3481765" y="0"/>
                </a:moveTo>
                <a:lnTo>
                  <a:pt x="0" y="0"/>
                </a:lnTo>
                <a:lnTo>
                  <a:pt x="0" y="1148207"/>
                </a:lnTo>
                <a:lnTo>
                  <a:pt x="3481765" y="1148207"/>
                </a:lnTo>
                <a:lnTo>
                  <a:pt x="348176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656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4" name="AutoShape 14"/>
          <p:cNvSpPr/>
          <p:nvPr/>
        </p:nvSpPr>
        <p:spPr>
          <a:xfrm>
            <a:off x="10087397" y="6834186"/>
            <a:ext cx="7124927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5" name="AutoShape 15"/>
          <p:cNvSpPr/>
          <p:nvPr/>
        </p:nvSpPr>
        <p:spPr>
          <a:xfrm>
            <a:off x="10087397" y="8082774"/>
            <a:ext cx="7124927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6" name="Freeform 16"/>
          <p:cNvSpPr/>
          <p:nvPr/>
        </p:nvSpPr>
        <p:spPr>
          <a:xfrm>
            <a:off x="10087397" y="6029844"/>
            <a:ext cx="260932" cy="269697"/>
          </a:xfrm>
          <a:custGeom>
            <a:avLst/>
            <a:gdLst/>
            <a:ahLst/>
            <a:cxnLst/>
            <a:rect l="l" t="t" r="r" b="b"/>
            <a:pathLst>
              <a:path w="260932" h="269697">
                <a:moveTo>
                  <a:pt x="0" y="0"/>
                </a:moveTo>
                <a:lnTo>
                  <a:pt x="260932" y="0"/>
                </a:lnTo>
                <a:lnTo>
                  <a:pt x="260932" y="269697"/>
                </a:lnTo>
                <a:lnTo>
                  <a:pt x="0" y="2696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7" name="Freeform 17"/>
          <p:cNvSpPr/>
          <p:nvPr/>
        </p:nvSpPr>
        <p:spPr>
          <a:xfrm>
            <a:off x="10087397" y="7278432"/>
            <a:ext cx="260932" cy="269697"/>
          </a:xfrm>
          <a:custGeom>
            <a:avLst/>
            <a:gdLst/>
            <a:ahLst/>
            <a:cxnLst/>
            <a:rect l="l" t="t" r="r" b="b"/>
            <a:pathLst>
              <a:path w="260932" h="269697">
                <a:moveTo>
                  <a:pt x="0" y="0"/>
                </a:moveTo>
                <a:lnTo>
                  <a:pt x="260932" y="0"/>
                </a:lnTo>
                <a:lnTo>
                  <a:pt x="260932" y="269698"/>
                </a:lnTo>
                <a:lnTo>
                  <a:pt x="0" y="269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8" name="AutoShape 18"/>
          <p:cNvSpPr/>
          <p:nvPr/>
        </p:nvSpPr>
        <p:spPr>
          <a:xfrm>
            <a:off x="10087397" y="9331362"/>
            <a:ext cx="7124927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9" name="Freeform 19"/>
          <p:cNvSpPr/>
          <p:nvPr/>
        </p:nvSpPr>
        <p:spPr>
          <a:xfrm>
            <a:off x="10087397" y="8527021"/>
            <a:ext cx="260932" cy="269697"/>
          </a:xfrm>
          <a:custGeom>
            <a:avLst/>
            <a:gdLst/>
            <a:ahLst/>
            <a:cxnLst/>
            <a:rect l="l" t="t" r="r" b="b"/>
            <a:pathLst>
              <a:path w="260932" h="269697">
                <a:moveTo>
                  <a:pt x="0" y="0"/>
                </a:moveTo>
                <a:lnTo>
                  <a:pt x="260932" y="0"/>
                </a:lnTo>
                <a:lnTo>
                  <a:pt x="260932" y="269697"/>
                </a:lnTo>
                <a:lnTo>
                  <a:pt x="0" y="2696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0" name="TextBox 20"/>
          <p:cNvSpPr txBox="1"/>
          <p:nvPr/>
        </p:nvSpPr>
        <p:spPr>
          <a:xfrm>
            <a:off x="10781873" y="5837048"/>
            <a:ext cx="6430451" cy="7298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71"/>
              </a:lnSpc>
            </a:pPr>
            <a:r>
              <a:rPr lang="en-US" sz="2400" dirty="0"/>
              <a:t>Improve response time to internal requests to under 48 hours</a:t>
            </a:r>
            <a:endParaRPr lang="en-US" sz="2225" spc="4" dirty="0">
              <a:solidFill>
                <a:srgbClr val="000000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781873" y="7083101"/>
            <a:ext cx="5084133" cy="729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1"/>
              </a:lnSpc>
            </a:pPr>
            <a:r>
              <a:rPr lang="en-US" sz="2400" dirty="0"/>
              <a:t>Achieve 95% attendance at required team meetings</a:t>
            </a:r>
            <a:endParaRPr lang="en-US" sz="2225" spc="4" dirty="0">
              <a:solidFill>
                <a:srgbClr val="000000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81724" y="4814527"/>
            <a:ext cx="6993199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CA" sz="4400" dirty="0"/>
              <a:t>Effective goals are: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020300" y="4928734"/>
            <a:ext cx="7801147" cy="568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13"/>
              </a:lnSpc>
            </a:pPr>
            <a:r>
              <a:rPr lang="en-CA" sz="4400" dirty="0"/>
              <a:t>Example leadership-level goals:</a:t>
            </a:r>
            <a:endParaRPr lang="en-US" sz="4086" spc="-351" dirty="0">
              <a:solidFill>
                <a:srgbClr val="000000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570415" y="6289571"/>
            <a:ext cx="1624127" cy="433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3"/>
              </a:lnSpc>
            </a:pPr>
            <a:r>
              <a:rPr lang="en-US" sz="3133" spc="-269">
                <a:solidFill>
                  <a:srgbClr val="000000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Specific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722685" y="7513978"/>
            <a:ext cx="1624127" cy="433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3"/>
              </a:lnSpc>
            </a:pPr>
            <a:r>
              <a:rPr lang="en-US" sz="3133" spc="-269">
                <a:solidFill>
                  <a:srgbClr val="000000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Relevant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70415" y="7513978"/>
            <a:ext cx="2333692" cy="433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3"/>
              </a:lnSpc>
            </a:pPr>
            <a:r>
              <a:rPr lang="en-US" sz="3133" spc="-269">
                <a:solidFill>
                  <a:srgbClr val="000000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Measurable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722685" y="8734280"/>
            <a:ext cx="2333692" cy="433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3"/>
              </a:lnSpc>
            </a:pPr>
            <a:r>
              <a:rPr lang="en-US" sz="3133" spc="-269">
                <a:solidFill>
                  <a:srgbClr val="000000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Time-Bound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570415" y="8733226"/>
            <a:ext cx="2189151" cy="433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3"/>
              </a:lnSpc>
            </a:pPr>
            <a:r>
              <a:rPr lang="en-US" sz="3133" spc="-269">
                <a:solidFill>
                  <a:srgbClr val="000000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Achievable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781873" y="8331690"/>
            <a:ext cx="4240312" cy="729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1"/>
              </a:lnSpc>
            </a:pPr>
            <a:r>
              <a:rPr lang="en-US" sz="2400" dirty="0"/>
              <a:t>Reduce backlog or service delays by 50%</a:t>
            </a:r>
            <a:endParaRPr lang="en-US" sz="2225" spc="4" dirty="0">
              <a:solidFill>
                <a:srgbClr val="000000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sp>
        <p:nvSpPr>
          <p:cNvPr id="31" name="Freeform 7">
            <a:extLst>
              <a:ext uri="{FF2B5EF4-FFF2-40B4-BE49-F238E27FC236}">
                <a16:creationId xmlns:a16="http://schemas.microsoft.com/office/drawing/2014/main" id="{00767879-8A83-DA30-1831-A7B17657EF6C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25366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3" name="TextBox 3"/>
          <p:cNvSpPr txBox="1"/>
          <p:nvPr/>
        </p:nvSpPr>
        <p:spPr>
          <a:xfrm>
            <a:off x="2119500" y="890799"/>
            <a:ext cx="13714401" cy="2199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 dirty="0"/>
              <a:t>Feedback Is a Leadership Obligation</a:t>
            </a:r>
          </a:p>
          <a:p>
            <a:pPr algn="ctr">
              <a:lnSpc>
                <a:spcPts val="5759"/>
              </a:lnSpc>
            </a:pPr>
            <a:r>
              <a:rPr lang="en-CA" sz="3200" dirty="0"/>
              <a:t>Senior leaders must ensure:</a:t>
            </a:r>
          </a:p>
          <a:p>
            <a:pPr algn="ctr">
              <a:lnSpc>
                <a:spcPts val="5759"/>
              </a:lnSpc>
            </a:pPr>
            <a:endParaRPr lang="en-US" sz="4800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35808" y="2266385"/>
            <a:ext cx="2543132" cy="3425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0"/>
              </a:lnSpc>
              <a:spcBef>
                <a:spcPct val="0"/>
              </a:spcBef>
            </a:pPr>
            <a:r>
              <a:rPr lang="en-US" sz="20000" b="1">
                <a:solidFill>
                  <a:srgbClr val="FFCA38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645832" y="2147033"/>
            <a:ext cx="2543132" cy="3425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0"/>
              </a:lnSpc>
              <a:spcBef>
                <a:spcPct val="0"/>
              </a:spcBef>
            </a:pPr>
            <a:r>
              <a:rPr lang="en-US" sz="20000" b="1" dirty="0">
                <a:solidFill>
                  <a:srgbClr val="91D848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01250" y="5410073"/>
            <a:ext cx="2543132" cy="3425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0"/>
              </a:lnSpc>
              <a:spcBef>
                <a:spcPct val="0"/>
              </a:spcBef>
            </a:pPr>
            <a:r>
              <a:rPr lang="en-US" sz="20000" b="1" dirty="0">
                <a:solidFill>
                  <a:srgbClr val="00AEF6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4</a:t>
            </a:r>
          </a:p>
        </p:txBody>
      </p:sp>
      <p:sp>
        <p:nvSpPr>
          <p:cNvPr id="8" name="Freeform 8"/>
          <p:cNvSpPr/>
          <p:nvPr/>
        </p:nvSpPr>
        <p:spPr>
          <a:xfrm rot="-10800000">
            <a:off x="1309236" y="3106949"/>
            <a:ext cx="2634396" cy="2634396"/>
          </a:xfrm>
          <a:custGeom>
            <a:avLst/>
            <a:gdLst/>
            <a:ahLst/>
            <a:cxnLst/>
            <a:rect l="l" t="t" r="r" b="b"/>
            <a:pathLst>
              <a:path w="2634396" h="2634396">
                <a:moveTo>
                  <a:pt x="0" y="0"/>
                </a:moveTo>
                <a:lnTo>
                  <a:pt x="2634396" y="0"/>
                </a:lnTo>
                <a:lnTo>
                  <a:pt x="2634396" y="2634396"/>
                </a:lnTo>
                <a:lnTo>
                  <a:pt x="0" y="26343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Freeform 11"/>
          <p:cNvSpPr/>
          <p:nvPr/>
        </p:nvSpPr>
        <p:spPr>
          <a:xfrm rot="-10800000">
            <a:off x="8775711" y="6080724"/>
            <a:ext cx="3072516" cy="3072516"/>
          </a:xfrm>
          <a:custGeom>
            <a:avLst/>
            <a:gdLst/>
            <a:ahLst/>
            <a:cxnLst/>
            <a:rect l="l" t="t" r="r" b="b"/>
            <a:pathLst>
              <a:path w="3072516" h="3072516">
                <a:moveTo>
                  <a:pt x="0" y="0"/>
                </a:moveTo>
                <a:lnTo>
                  <a:pt x="3072516" y="0"/>
                </a:lnTo>
                <a:lnTo>
                  <a:pt x="3072516" y="3072515"/>
                </a:lnTo>
                <a:lnTo>
                  <a:pt x="0" y="30725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12" name="TextBox 12"/>
          <p:cNvSpPr txBox="1"/>
          <p:nvPr/>
        </p:nvSpPr>
        <p:spPr>
          <a:xfrm>
            <a:off x="1177492" y="5572857"/>
            <a:ext cx="2543132" cy="3425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0"/>
              </a:lnSpc>
              <a:spcBef>
                <a:spcPct val="0"/>
              </a:spcBef>
            </a:pPr>
            <a:r>
              <a:rPr lang="en-US" sz="20000" b="1" dirty="0">
                <a:solidFill>
                  <a:srgbClr val="00D595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3</a:t>
            </a:r>
          </a:p>
        </p:txBody>
      </p:sp>
      <p:sp>
        <p:nvSpPr>
          <p:cNvPr id="14" name="Freeform 14"/>
          <p:cNvSpPr/>
          <p:nvPr/>
        </p:nvSpPr>
        <p:spPr>
          <a:xfrm rot="-10800000">
            <a:off x="1090176" y="6760520"/>
            <a:ext cx="2634396" cy="2634396"/>
          </a:xfrm>
          <a:custGeom>
            <a:avLst/>
            <a:gdLst/>
            <a:ahLst/>
            <a:cxnLst/>
            <a:rect l="l" t="t" r="r" b="b"/>
            <a:pathLst>
              <a:path w="2634396" h="2634396">
                <a:moveTo>
                  <a:pt x="0" y="0"/>
                </a:moveTo>
                <a:lnTo>
                  <a:pt x="2634396" y="0"/>
                </a:lnTo>
                <a:lnTo>
                  <a:pt x="2634396" y="2634396"/>
                </a:lnTo>
                <a:lnTo>
                  <a:pt x="0" y="26343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17" name="Freeform 17"/>
          <p:cNvSpPr/>
          <p:nvPr/>
        </p:nvSpPr>
        <p:spPr>
          <a:xfrm>
            <a:off x="12483282" y="3253006"/>
            <a:ext cx="762000" cy="635317"/>
          </a:xfrm>
          <a:custGeom>
            <a:avLst/>
            <a:gdLst/>
            <a:ahLst/>
            <a:cxnLst/>
            <a:rect l="l" t="t" r="r" b="b"/>
            <a:pathLst>
              <a:path w="762000" h="635317">
                <a:moveTo>
                  <a:pt x="0" y="0"/>
                </a:moveTo>
                <a:lnTo>
                  <a:pt x="762000" y="0"/>
                </a:lnTo>
                <a:lnTo>
                  <a:pt x="762000" y="635317"/>
                </a:lnTo>
                <a:lnTo>
                  <a:pt x="0" y="6353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18" name="Freeform 18"/>
          <p:cNvSpPr/>
          <p:nvPr/>
        </p:nvSpPr>
        <p:spPr>
          <a:xfrm>
            <a:off x="4836042" y="6727773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0" y="0"/>
                </a:moveTo>
                <a:lnTo>
                  <a:pt x="762000" y="0"/>
                </a:lnTo>
                <a:lnTo>
                  <a:pt x="76200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0" name="Freeform 20"/>
          <p:cNvSpPr/>
          <p:nvPr/>
        </p:nvSpPr>
        <p:spPr>
          <a:xfrm>
            <a:off x="12593046" y="6791114"/>
            <a:ext cx="762000" cy="635317"/>
          </a:xfrm>
          <a:custGeom>
            <a:avLst/>
            <a:gdLst/>
            <a:ahLst/>
            <a:cxnLst/>
            <a:rect l="l" t="t" r="r" b="b"/>
            <a:pathLst>
              <a:path w="762000" h="635317">
                <a:moveTo>
                  <a:pt x="0" y="0"/>
                </a:moveTo>
                <a:lnTo>
                  <a:pt x="762000" y="0"/>
                </a:lnTo>
                <a:lnTo>
                  <a:pt x="762000" y="635318"/>
                </a:lnTo>
                <a:lnTo>
                  <a:pt x="0" y="6353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2" name="TextBox 22"/>
          <p:cNvSpPr txBox="1"/>
          <p:nvPr/>
        </p:nvSpPr>
        <p:spPr>
          <a:xfrm>
            <a:off x="3994313" y="4153059"/>
            <a:ext cx="2705100" cy="989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3200" b="1" dirty="0"/>
              <a:t>Feedback happens early and often</a:t>
            </a:r>
            <a:endParaRPr lang="en-US" sz="32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059452" y="7792077"/>
            <a:ext cx="2634396" cy="989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3200" b="1" dirty="0"/>
              <a:t>Employees are not surprised at review time</a:t>
            </a:r>
            <a:endParaRPr lang="en-US" sz="32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1337684" y="3970031"/>
            <a:ext cx="3140315" cy="989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CA" sz="3200" b="1" dirty="0"/>
              <a:t>Issues are addressed promptly</a:t>
            </a:r>
            <a:endParaRPr lang="en-US" sz="32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1848228" y="7671970"/>
            <a:ext cx="2380320" cy="1310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3200" b="1" dirty="0"/>
              <a:t>Managers are supported to have difficult conversations</a:t>
            </a:r>
            <a:endParaRPr lang="en-US" sz="32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8" name="Freeform 28"/>
          <p:cNvSpPr/>
          <p:nvPr/>
        </p:nvSpPr>
        <p:spPr>
          <a:xfrm rot="2448475">
            <a:off x="16311078" y="386173"/>
            <a:ext cx="2391416" cy="1684537"/>
          </a:xfrm>
          <a:custGeom>
            <a:avLst/>
            <a:gdLst/>
            <a:ahLst/>
            <a:cxnLst/>
            <a:rect l="l" t="t" r="r" b="b"/>
            <a:pathLst>
              <a:path w="3037906" h="2507654">
                <a:moveTo>
                  <a:pt x="0" y="0"/>
                </a:moveTo>
                <a:lnTo>
                  <a:pt x="3037906" y="0"/>
                </a:lnTo>
                <a:lnTo>
                  <a:pt x="3037906" y="2507654"/>
                </a:lnTo>
                <a:lnTo>
                  <a:pt x="0" y="25076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9" name="Freeform 8">
            <a:extLst>
              <a:ext uri="{FF2B5EF4-FFF2-40B4-BE49-F238E27FC236}">
                <a16:creationId xmlns:a16="http://schemas.microsoft.com/office/drawing/2014/main" id="{29995317-4567-A296-6D30-EFE89B16BAFF}"/>
              </a:ext>
            </a:extLst>
          </p:cNvPr>
          <p:cNvSpPr/>
          <p:nvPr/>
        </p:nvSpPr>
        <p:spPr>
          <a:xfrm rot="-10800000">
            <a:off x="1309236" y="3147585"/>
            <a:ext cx="2634396" cy="2634396"/>
          </a:xfrm>
          <a:custGeom>
            <a:avLst/>
            <a:gdLst/>
            <a:ahLst/>
            <a:cxnLst/>
            <a:rect l="l" t="t" r="r" b="b"/>
            <a:pathLst>
              <a:path w="2634396" h="2634396">
                <a:moveTo>
                  <a:pt x="0" y="0"/>
                </a:moveTo>
                <a:lnTo>
                  <a:pt x="2634396" y="0"/>
                </a:lnTo>
                <a:lnTo>
                  <a:pt x="2634396" y="2634396"/>
                </a:lnTo>
                <a:lnTo>
                  <a:pt x="0" y="26343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0" name="Freeform 10">
            <a:extLst>
              <a:ext uri="{FF2B5EF4-FFF2-40B4-BE49-F238E27FC236}">
                <a16:creationId xmlns:a16="http://schemas.microsoft.com/office/drawing/2014/main" id="{13A23745-1BC7-B7C6-A0F8-818EFAD1F05F}"/>
              </a:ext>
            </a:extLst>
          </p:cNvPr>
          <p:cNvSpPr/>
          <p:nvPr/>
        </p:nvSpPr>
        <p:spPr>
          <a:xfrm rot="-10800000">
            <a:off x="9311300" y="2824812"/>
            <a:ext cx="2543132" cy="2585260"/>
          </a:xfrm>
          <a:custGeom>
            <a:avLst/>
            <a:gdLst/>
            <a:ahLst/>
            <a:cxnLst/>
            <a:rect l="l" t="t" r="r" b="b"/>
            <a:pathLst>
              <a:path w="2585260" h="2585260">
                <a:moveTo>
                  <a:pt x="0" y="0"/>
                </a:moveTo>
                <a:lnTo>
                  <a:pt x="2585261" y="0"/>
                </a:lnTo>
                <a:lnTo>
                  <a:pt x="2585261" y="2585260"/>
                </a:lnTo>
                <a:lnTo>
                  <a:pt x="0" y="25852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31" name="Freeform 16">
            <a:extLst>
              <a:ext uri="{FF2B5EF4-FFF2-40B4-BE49-F238E27FC236}">
                <a16:creationId xmlns:a16="http://schemas.microsoft.com/office/drawing/2014/main" id="{C19183DA-1679-5DFF-67F4-4D1B9F8B557F}"/>
              </a:ext>
            </a:extLst>
          </p:cNvPr>
          <p:cNvSpPr/>
          <p:nvPr/>
        </p:nvSpPr>
        <p:spPr>
          <a:xfrm>
            <a:off x="5044586" y="2977241"/>
            <a:ext cx="635318" cy="928637"/>
          </a:xfrm>
          <a:custGeom>
            <a:avLst/>
            <a:gdLst/>
            <a:ahLst/>
            <a:cxnLst/>
            <a:rect l="l" t="t" r="r" b="b"/>
            <a:pathLst>
              <a:path w="635318" h="762000">
                <a:moveTo>
                  <a:pt x="0" y="0"/>
                </a:moveTo>
                <a:lnTo>
                  <a:pt x="635318" y="0"/>
                </a:lnTo>
                <a:lnTo>
                  <a:pt x="635318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83CA5974-ADEA-C54B-BFCB-E285DF9E2DF4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/>
          <p:nvPr/>
        </p:nvGrpSpPr>
        <p:grpSpPr>
          <a:xfrm>
            <a:off x="788617" y="3785235"/>
            <a:ext cx="1447585" cy="1447585"/>
            <a:chOff x="0" y="0"/>
            <a:chExt cx="426615" cy="42661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6615" cy="426615"/>
            </a:xfrm>
            <a:custGeom>
              <a:avLst/>
              <a:gdLst/>
              <a:ahLst/>
              <a:cxnLst/>
              <a:rect l="l" t="t" r="r" b="b"/>
              <a:pathLst>
                <a:path w="426615" h="426615">
                  <a:moveTo>
                    <a:pt x="0" y="0"/>
                  </a:moveTo>
                  <a:lnTo>
                    <a:pt x="426615" y="0"/>
                  </a:lnTo>
                  <a:lnTo>
                    <a:pt x="426615" y="426615"/>
                  </a:lnTo>
                  <a:lnTo>
                    <a:pt x="0" y="426615"/>
                  </a:lnTo>
                  <a:close/>
                </a:path>
              </a:pathLst>
            </a:custGeom>
            <a:solidFill>
              <a:srgbClr val="8E93A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6615" cy="4742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242821" y="3785235"/>
            <a:ext cx="1447585" cy="1447585"/>
            <a:chOff x="0" y="0"/>
            <a:chExt cx="426615" cy="42661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6615" cy="426615"/>
            </a:xfrm>
            <a:custGeom>
              <a:avLst/>
              <a:gdLst/>
              <a:ahLst/>
              <a:cxnLst/>
              <a:rect l="l" t="t" r="r" b="b"/>
              <a:pathLst>
                <a:path w="426615" h="426615">
                  <a:moveTo>
                    <a:pt x="0" y="0"/>
                  </a:moveTo>
                  <a:lnTo>
                    <a:pt x="426615" y="0"/>
                  </a:lnTo>
                  <a:lnTo>
                    <a:pt x="426615" y="426615"/>
                  </a:lnTo>
                  <a:lnTo>
                    <a:pt x="0" y="426615"/>
                  </a:lnTo>
                  <a:close/>
                </a:path>
              </a:pathLst>
            </a:custGeom>
            <a:solidFill>
              <a:srgbClr val="8E93A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426615" cy="4742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86469" y="3664791"/>
            <a:ext cx="1447585" cy="1447585"/>
            <a:chOff x="0" y="0"/>
            <a:chExt cx="426615" cy="42661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6615" cy="426615"/>
            </a:xfrm>
            <a:custGeom>
              <a:avLst/>
              <a:gdLst/>
              <a:ahLst/>
              <a:cxnLst/>
              <a:rect l="l" t="t" r="r" b="b"/>
              <a:pathLst>
                <a:path w="426615" h="426615">
                  <a:moveTo>
                    <a:pt x="0" y="0"/>
                  </a:moveTo>
                  <a:lnTo>
                    <a:pt x="426615" y="0"/>
                  </a:lnTo>
                  <a:lnTo>
                    <a:pt x="426615" y="426615"/>
                  </a:lnTo>
                  <a:lnTo>
                    <a:pt x="0" y="42661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26615" cy="4742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945753" y="5787487"/>
            <a:ext cx="1095375" cy="1095375"/>
          </a:xfrm>
          <a:custGeom>
            <a:avLst/>
            <a:gdLst/>
            <a:ahLst/>
            <a:cxnLst/>
            <a:rect l="l" t="t" r="r" b="b"/>
            <a:pathLst>
              <a:path w="1095375" h="1095375">
                <a:moveTo>
                  <a:pt x="0" y="0"/>
                </a:moveTo>
                <a:lnTo>
                  <a:pt x="1095375" y="0"/>
                </a:lnTo>
                <a:lnTo>
                  <a:pt x="1095375" y="1095375"/>
                </a:lnTo>
                <a:lnTo>
                  <a:pt x="0" y="10953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13" name="Group 13"/>
          <p:cNvGrpSpPr/>
          <p:nvPr/>
        </p:nvGrpSpPr>
        <p:grpSpPr>
          <a:xfrm>
            <a:off x="686469" y="6985420"/>
            <a:ext cx="1549733" cy="1568030"/>
            <a:chOff x="0" y="0"/>
            <a:chExt cx="2066311" cy="2090706"/>
          </a:xfrm>
        </p:grpSpPr>
        <p:grpSp>
          <p:nvGrpSpPr>
            <p:cNvPr id="14" name="Group 14"/>
            <p:cNvGrpSpPr/>
            <p:nvPr/>
          </p:nvGrpSpPr>
          <p:grpSpPr>
            <a:xfrm>
              <a:off x="136197" y="160592"/>
              <a:ext cx="1930114" cy="1930114"/>
              <a:chOff x="0" y="0"/>
              <a:chExt cx="426615" cy="42661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26615" cy="426615"/>
              </a:xfrm>
              <a:custGeom>
                <a:avLst/>
                <a:gdLst/>
                <a:ahLst/>
                <a:cxnLst/>
                <a:rect l="l" t="t" r="r" b="b"/>
                <a:pathLst>
                  <a:path w="426615" h="426615">
                    <a:moveTo>
                      <a:pt x="0" y="0"/>
                    </a:moveTo>
                    <a:lnTo>
                      <a:pt x="426615" y="0"/>
                    </a:lnTo>
                    <a:lnTo>
                      <a:pt x="426615" y="426615"/>
                    </a:lnTo>
                    <a:lnTo>
                      <a:pt x="0" y="426615"/>
                    </a:lnTo>
                    <a:close/>
                  </a:path>
                </a:pathLst>
              </a:custGeom>
              <a:solidFill>
                <a:srgbClr val="8E93A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26615" cy="4742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0" y="0"/>
              <a:ext cx="1930114" cy="1930114"/>
              <a:chOff x="0" y="0"/>
              <a:chExt cx="426615" cy="42661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26615" cy="426615"/>
              </a:xfrm>
              <a:custGeom>
                <a:avLst/>
                <a:gdLst/>
                <a:ahLst/>
                <a:cxnLst/>
                <a:rect l="l" t="t" r="r" b="b"/>
                <a:pathLst>
                  <a:path w="426615" h="426615">
                    <a:moveTo>
                      <a:pt x="0" y="0"/>
                    </a:moveTo>
                    <a:lnTo>
                      <a:pt x="426615" y="0"/>
                    </a:lnTo>
                    <a:lnTo>
                      <a:pt x="426615" y="426615"/>
                    </a:lnTo>
                    <a:lnTo>
                      <a:pt x="0" y="42661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426615" cy="4742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6140673" y="3664791"/>
            <a:ext cx="1447585" cy="1447585"/>
            <a:chOff x="0" y="0"/>
            <a:chExt cx="426615" cy="42661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26615" cy="426615"/>
            </a:xfrm>
            <a:custGeom>
              <a:avLst/>
              <a:gdLst/>
              <a:ahLst/>
              <a:cxnLst/>
              <a:rect l="l" t="t" r="r" b="b"/>
              <a:pathLst>
                <a:path w="426615" h="426615">
                  <a:moveTo>
                    <a:pt x="0" y="0"/>
                  </a:moveTo>
                  <a:lnTo>
                    <a:pt x="426615" y="0"/>
                  </a:lnTo>
                  <a:lnTo>
                    <a:pt x="426615" y="426615"/>
                  </a:lnTo>
                  <a:lnTo>
                    <a:pt x="0" y="42661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426615" cy="4742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6399957" y="5787487"/>
            <a:ext cx="1095375" cy="1095375"/>
          </a:xfrm>
          <a:custGeom>
            <a:avLst/>
            <a:gdLst/>
            <a:ahLst/>
            <a:cxnLst/>
            <a:rect l="l" t="t" r="r" b="b"/>
            <a:pathLst>
              <a:path w="1095375" h="1095375">
                <a:moveTo>
                  <a:pt x="0" y="0"/>
                </a:moveTo>
                <a:lnTo>
                  <a:pt x="1095375" y="0"/>
                </a:lnTo>
                <a:lnTo>
                  <a:pt x="1095375" y="1095375"/>
                </a:lnTo>
                <a:lnTo>
                  <a:pt x="0" y="10953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24" name="Group 24"/>
          <p:cNvGrpSpPr/>
          <p:nvPr/>
        </p:nvGrpSpPr>
        <p:grpSpPr>
          <a:xfrm>
            <a:off x="6140673" y="6985420"/>
            <a:ext cx="1549733" cy="1568030"/>
            <a:chOff x="0" y="0"/>
            <a:chExt cx="2066311" cy="2090706"/>
          </a:xfrm>
        </p:grpSpPr>
        <p:grpSp>
          <p:nvGrpSpPr>
            <p:cNvPr id="25" name="Group 25"/>
            <p:cNvGrpSpPr/>
            <p:nvPr/>
          </p:nvGrpSpPr>
          <p:grpSpPr>
            <a:xfrm>
              <a:off x="136197" y="160592"/>
              <a:ext cx="1930114" cy="1930114"/>
              <a:chOff x="0" y="0"/>
              <a:chExt cx="426615" cy="42661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426615" cy="426615"/>
              </a:xfrm>
              <a:custGeom>
                <a:avLst/>
                <a:gdLst/>
                <a:ahLst/>
                <a:cxnLst/>
                <a:rect l="l" t="t" r="r" b="b"/>
                <a:pathLst>
                  <a:path w="426615" h="426615">
                    <a:moveTo>
                      <a:pt x="0" y="0"/>
                    </a:moveTo>
                    <a:lnTo>
                      <a:pt x="426615" y="0"/>
                    </a:lnTo>
                    <a:lnTo>
                      <a:pt x="426615" y="426615"/>
                    </a:lnTo>
                    <a:lnTo>
                      <a:pt x="0" y="426615"/>
                    </a:lnTo>
                    <a:close/>
                  </a:path>
                </a:pathLst>
              </a:custGeom>
              <a:solidFill>
                <a:srgbClr val="8E93A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47625"/>
                <a:ext cx="426615" cy="4742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0" y="0"/>
              <a:ext cx="1930114" cy="1930114"/>
              <a:chOff x="0" y="0"/>
              <a:chExt cx="426615" cy="42661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426615" cy="426615"/>
              </a:xfrm>
              <a:custGeom>
                <a:avLst/>
                <a:gdLst/>
                <a:ahLst/>
                <a:cxnLst/>
                <a:rect l="l" t="t" r="r" b="b"/>
                <a:pathLst>
                  <a:path w="426615" h="426615">
                    <a:moveTo>
                      <a:pt x="0" y="0"/>
                    </a:moveTo>
                    <a:lnTo>
                      <a:pt x="426615" y="0"/>
                    </a:lnTo>
                    <a:lnTo>
                      <a:pt x="426615" y="426615"/>
                    </a:lnTo>
                    <a:lnTo>
                      <a:pt x="0" y="42661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426615" cy="4742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31" name="Freeform 31"/>
          <p:cNvSpPr/>
          <p:nvPr/>
        </p:nvSpPr>
        <p:spPr>
          <a:xfrm>
            <a:off x="11853349" y="2348695"/>
            <a:ext cx="1095375" cy="1095375"/>
          </a:xfrm>
          <a:custGeom>
            <a:avLst/>
            <a:gdLst/>
            <a:ahLst/>
            <a:cxnLst/>
            <a:rect l="l" t="t" r="r" b="b"/>
            <a:pathLst>
              <a:path w="1095375" h="1095375">
                <a:moveTo>
                  <a:pt x="0" y="0"/>
                </a:moveTo>
                <a:lnTo>
                  <a:pt x="1095375" y="0"/>
                </a:lnTo>
                <a:lnTo>
                  <a:pt x="1095375" y="1095375"/>
                </a:lnTo>
                <a:lnTo>
                  <a:pt x="0" y="10953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32" name="Group 32"/>
          <p:cNvGrpSpPr/>
          <p:nvPr/>
        </p:nvGrpSpPr>
        <p:grpSpPr>
          <a:xfrm>
            <a:off x="11697024" y="3785235"/>
            <a:ext cx="1447585" cy="1447585"/>
            <a:chOff x="0" y="0"/>
            <a:chExt cx="426615" cy="42661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26615" cy="426615"/>
            </a:xfrm>
            <a:custGeom>
              <a:avLst/>
              <a:gdLst/>
              <a:ahLst/>
              <a:cxnLst/>
              <a:rect l="l" t="t" r="r" b="b"/>
              <a:pathLst>
                <a:path w="426615" h="426615">
                  <a:moveTo>
                    <a:pt x="0" y="0"/>
                  </a:moveTo>
                  <a:lnTo>
                    <a:pt x="426615" y="0"/>
                  </a:lnTo>
                  <a:lnTo>
                    <a:pt x="426615" y="426615"/>
                  </a:lnTo>
                  <a:lnTo>
                    <a:pt x="0" y="426615"/>
                  </a:lnTo>
                  <a:close/>
                </a:path>
              </a:pathLst>
            </a:custGeom>
            <a:solidFill>
              <a:srgbClr val="8E93A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47625"/>
              <a:ext cx="426615" cy="4742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594877" y="3664791"/>
            <a:ext cx="1447585" cy="1447585"/>
            <a:chOff x="0" y="0"/>
            <a:chExt cx="426615" cy="42661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26615" cy="426615"/>
            </a:xfrm>
            <a:custGeom>
              <a:avLst/>
              <a:gdLst/>
              <a:ahLst/>
              <a:cxnLst/>
              <a:rect l="l" t="t" r="r" b="b"/>
              <a:pathLst>
                <a:path w="426615" h="426615">
                  <a:moveTo>
                    <a:pt x="0" y="0"/>
                  </a:moveTo>
                  <a:lnTo>
                    <a:pt x="426615" y="0"/>
                  </a:lnTo>
                  <a:lnTo>
                    <a:pt x="426615" y="426615"/>
                  </a:lnTo>
                  <a:lnTo>
                    <a:pt x="0" y="42661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426615" cy="4742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8" name="Freeform 38"/>
          <p:cNvSpPr/>
          <p:nvPr/>
        </p:nvSpPr>
        <p:spPr>
          <a:xfrm>
            <a:off x="11853349" y="5787487"/>
            <a:ext cx="1095375" cy="1095375"/>
          </a:xfrm>
          <a:custGeom>
            <a:avLst/>
            <a:gdLst/>
            <a:ahLst/>
            <a:cxnLst/>
            <a:rect l="l" t="t" r="r" b="b"/>
            <a:pathLst>
              <a:path w="1095375" h="1095375">
                <a:moveTo>
                  <a:pt x="0" y="0"/>
                </a:moveTo>
                <a:lnTo>
                  <a:pt x="1095375" y="0"/>
                </a:lnTo>
                <a:lnTo>
                  <a:pt x="1095375" y="1095375"/>
                </a:lnTo>
                <a:lnTo>
                  <a:pt x="0" y="10953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9" name="Group 39"/>
          <p:cNvGrpSpPr/>
          <p:nvPr/>
        </p:nvGrpSpPr>
        <p:grpSpPr>
          <a:xfrm>
            <a:off x="11594877" y="6985420"/>
            <a:ext cx="1549733" cy="1568030"/>
            <a:chOff x="0" y="0"/>
            <a:chExt cx="2066311" cy="2090706"/>
          </a:xfrm>
        </p:grpSpPr>
        <p:grpSp>
          <p:nvGrpSpPr>
            <p:cNvPr id="40" name="Group 40"/>
            <p:cNvGrpSpPr/>
            <p:nvPr/>
          </p:nvGrpSpPr>
          <p:grpSpPr>
            <a:xfrm>
              <a:off x="136197" y="160592"/>
              <a:ext cx="1930114" cy="1930114"/>
              <a:chOff x="0" y="0"/>
              <a:chExt cx="426615" cy="426615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426615" cy="426615"/>
              </a:xfrm>
              <a:custGeom>
                <a:avLst/>
                <a:gdLst/>
                <a:ahLst/>
                <a:cxnLst/>
                <a:rect l="l" t="t" r="r" b="b"/>
                <a:pathLst>
                  <a:path w="426615" h="426615">
                    <a:moveTo>
                      <a:pt x="0" y="0"/>
                    </a:moveTo>
                    <a:lnTo>
                      <a:pt x="426615" y="0"/>
                    </a:lnTo>
                    <a:lnTo>
                      <a:pt x="426615" y="426615"/>
                    </a:lnTo>
                    <a:lnTo>
                      <a:pt x="0" y="426615"/>
                    </a:lnTo>
                    <a:close/>
                  </a:path>
                </a:pathLst>
              </a:custGeom>
              <a:solidFill>
                <a:srgbClr val="8E93A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0" y="-47625"/>
                <a:ext cx="426615" cy="4742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0" y="0"/>
              <a:ext cx="1930114" cy="1930114"/>
              <a:chOff x="0" y="0"/>
              <a:chExt cx="426615" cy="426615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426615" cy="426615"/>
              </a:xfrm>
              <a:custGeom>
                <a:avLst/>
                <a:gdLst/>
                <a:ahLst/>
                <a:cxnLst/>
                <a:rect l="l" t="t" r="r" b="b"/>
                <a:pathLst>
                  <a:path w="426615" h="426615">
                    <a:moveTo>
                      <a:pt x="0" y="0"/>
                    </a:moveTo>
                    <a:lnTo>
                      <a:pt x="426615" y="0"/>
                    </a:lnTo>
                    <a:lnTo>
                      <a:pt x="426615" y="426615"/>
                    </a:lnTo>
                    <a:lnTo>
                      <a:pt x="0" y="42661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0" y="-47625"/>
                <a:ext cx="426615" cy="4742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46" name="Freeform 46"/>
          <p:cNvSpPr/>
          <p:nvPr/>
        </p:nvSpPr>
        <p:spPr>
          <a:xfrm>
            <a:off x="945753" y="2348695"/>
            <a:ext cx="1095375" cy="1095375"/>
          </a:xfrm>
          <a:custGeom>
            <a:avLst/>
            <a:gdLst/>
            <a:ahLst/>
            <a:cxnLst/>
            <a:rect l="l" t="t" r="r" b="b"/>
            <a:pathLst>
              <a:path w="1095375" h="1095375">
                <a:moveTo>
                  <a:pt x="0" y="0"/>
                </a:moveTo>
                <a:lnTo>
                  <a:pt x="1095375" y="0"/>
                </a:lnTo>
                <a:lnTo>
                  <a:pt x="1095375" y="1095375"/>
                </a:lnTo>
                <a:lnTo>
                  <a:pt x="0" y="10953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47" name="Group 47"/>
          <p:cNvGrpSpPr/>
          <p:nvPr/>
        </p:nvGrpSpPr>
        <p:grpSpPr>
          <a:xfrm>
            <a:off x="945753" y="2348695"/>
            <a:ext cx="929017" cy="929017"/>
            <a:chOff x="0" y="0"/>
            <a:chExt cx="812800" cy="8128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C5679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945753" y="5787487"/>
            <a:ext cx="929017" cy="929017"/>
            <a:chOff x="0" y="0"/>
            <a:chExt cx="812800" cy="8128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B7DD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6399957" y="5787487"/>
            <a:ext cx="929017" cy="929017"/>
            <a:chOff x="0" y="0"/>
            <a:chExt cx="812800" cy="8128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A5A4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853349" y="5787487"/>
            <a:ext cx="929017" cy="929017"/>
            <a:chOff x="0" y="0"/>
            <a:chExt cx="812800" cy="81280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9A4FE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9" name="Freeform 59"/>
          <p:cNvSpPr/>
          <p:nvPr/>
        </p:nvSpPr>
        <p:spPr>
          <a:xfrm>
            <a:off x="6399957" y="2348695"/>
            <a:ext cx="1095375" cy="1095375"/>
          </a:xfrm>
          <a:custGeom>
            <a:avLst/>
            <a:gdLst/>
            <a:ahLst/>
            <a:cxnLst/>
            <a:rect l="l" t="t" r="r" b="b"/>
            <a:pathLst>
              <a:path w="1095375" h="1095375">
                <a:moveTo>
                  <a:pt x="0" y="0"/>
                </a:moveTo>
                <a:lnTo>
                  <a:pt x="1095375" y="0"/>
                </a:lnTo>
                <a:lnTo>
                  <a:pt x="1095375" y="1095375"/>
                </a:lnTo>
                <a:lnTo>
                  <a:pt x="0" y="10953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grpSp>
        <p:nvGrpSpPr>
          <p:cNvPr id="60" name="Group 60"/>
          <p:cNvGrpSpPr/>
          <p:nvPr/>
        </p:nvGrpSpPr>
        <p:grpSpPr>
          <a:xfrm>
            <a:off x="6399957" y="2348695"/>
            <a:ext cx="929017" cy="929017"/>
            <a:chOff x="0" y="0"/>
            <a:chExt cx="812800" cy="8128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C4585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1853349" y="2348695"/>
            <a:ext cx="929017" cy="929017"/>
            <a:chOff x="0" y="0"/>
            <a:chExt cx="812800" cy="8128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579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6" name="Freeform 66"/>
          <p:cNvSpPr/>
          <p:nvPr/>
        </p:nvSpPr>
        <p:spPr>
          <a:xfrm>
            <a:off x="1066517" y="4007584"/>
            <a:ext cx="789637" cy="762000"/>
          </a:xfrm>
          <a:custGeom>
            <a:avLst/>
            <a:gdLst/>
            <a:ahLst/>
            <a:cxnLst/>
            <a:rect l="l" t="t" r="r" b="b"/>
            <a:pathLst>
              <a:path w="789637" h="762000">
                <a:moveTo>
                  <a:pt x="0" y="0"/>
                </a:moveTo>
                <a:lnTo>
                  <a:pt x="789637" y="0"/>
                </a:lnTo>
                <a:lnTo>
                  <a:pt x="789637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7" name="Freeform 67"/>
          <p:cNvSpPr/>
          <p:nvPr/>
        </p:nvSpPr>
        <p:spPr>
          <a:xfrm>
            <a:off x="6505311" y="4007584"/>
            <a:ext cx="820458" cy="762000"/>
          </a:xfrm>
          <a:custGeom>
            <a:avLst/>
            <a:gdLst/>
            <a:ahLst/>
            <a:cxnLst/>
            <a:rect l="l" t="t" r="r" b="b"/>
            <a:pathLst>
              <a:path w="820458" h="762000">
                <a:moveTo>
                  <a:pt x="0" y="0"/>
                </a:moveTo>
                <a:lnTo>
                  <a:pt x="820457" y="0"/>
                </a:lnTo>
                <a:lnTo>
                  <a:pt x="820457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8" name="Freeform 68"/>
          <p:cNvSpPr/>
          <p:nvPr/>
        </p:nvSpPr>
        <p:spPr>
          <a:xfrm>
            <a:off x="11952282" y="4007584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0" y="0"/>
                </a:moveTo>
                <a:lnTo>
                  <a:pt x="762000" y="0"/>
                </a:lnTo>
                <a:lnTo>
                  <a:pt x="76200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9" name="Freeform 69"/>
          <p:cNvSpPr/>
          <p:nvPr/>
        </p:nvSpPr>
        <p:spPr>
          <a:xfrm>
            <a:off x="1020989" y="7359968"/>
            <a:ext cx="853782" cy="762000"/>
          </a:xfrm>
          <a:custGeom>
            <a:avLst/>
            <a:gdLst/>
            <a:ahLst/>
            <a:cxnLst/>
            <a:rect l="l" t="t" r="r" b="b"/>
            <a:pathLst>
              <a:path w="853782" h="762000">
                <a:moveTo>
                  <a:pt x="0" y="0"/>
                </a:moveTo>
                <a:lnTo>
                  <a:pt x="853781" y="0"/>
                </a:lnTo>
                <a:lnTo>
                  <a:pt x="853781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0" name="Freeform 70"/>
          <p:cNvSpPr/>
          <p:nvPr/>
        </p:nvSpPr>
        <p:spPr>
          <a:xfrm>
            <a:off x="6505311" y="7338060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0" y="0"/>
                </a:moveTo>
                <a:lnTo>
                  <a:pt x="762000" y="0"/>
                </a:lnTo>
                <a:lnTo>
                  <a:pt x="76200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1" name="Freeform 71"/>
          <p:cNvSpPr/>
          <p:nvPr/>
        </p:nvSpPr>
        <p:spPr>
          <a:xfrm>
            <a:off x="12002555" y="7392779"/>
            <a:ext cx="734378" cy="762000"/>
          </a:xfrm>
          <a:custGeom>
            <a:avLst/>
            <a:gdLst/>
            <a:ahLst/>
            <a:cxnLst/>
            <a:rect l="l" t="t" r="r" b="b"/>
            <a:pathLst>
              <a:path w="734378" h="762000">
                <a:moveTo>
                  <a:pt x="0" y="0"/>
                </a:moveTo>
                <a:lnTo>
                  <a:pt x="734377" y="0"/>
                </a:lnTo>
                <a:lnTo>
                  <a:pt x="734377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2" name="Freeform 72"/>
          <p:cNvSpPr/>
          <p:nvPr/>
        </p:nvSpPr>
        <p:spPr>
          <a:xfrm rot="-9533130">
            <a:off x="16568167" y="8432115"/>
            <a:ext cx="1760734" cy="1591161"/>
          </a:xfrm>
          <a:custGeom>
            <a:avLst/>
            <a:gdLst/>
            <a:ahLst/>
            <a:cxnLst/>
            <a:rect l="l" t="t" r="r" b="b"/>
            <a:pathLst>
              <a:path w="2943061" h="2464814">
                <a:moveTo>
                  <a:pt x="0" y="0"/>
                </a:moveTo>
                <a:lnTo>
                  <a:pt x="2943062" y="0"/>
                </a:lnTo>
                <a:lnTo>
                  <a:pt x="2943062" y="2464814"/>
                </a:lnTo>
                <a:lnTo>
                  <a:pt x="0" y="2464814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8999"/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73" name="Freeform 73"/>
          <p:cNvSpPr/>
          <p:nvPr/>
        </p:nvSpPr>
        <p:spPr>
          <a:xfrm>
            <a:off x="381000" y="9258300"/>
            <a:ext cx="819820" cy="886149"/>
          </a:xfrm>
          <a:custGeom>
            <a:avLst/>
            <a:gdLst/>
            <a:ahLst/>
            <a:cxnLst/>
            <a:rect l="l" t="t" r="r" b="b"/>
            <a:pathLst>
              <a:path w="1852984" h="1776548">
                <a:moveTo>
                  <a:pt x="0" y="0"/>
                </a:moveTo>
                <a:lnTo>
                  <a:pt x="1852983" y="0"/>
                </a:lnTo>
                <a:lnTo>
                  <a:pt x="1852983" y="1776548"/>
                </a:lnTo>
                <a:lnTo>
                  <a:pt x="0" y="1776548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alphaModFix amt="8999"/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74" name="TextBox 74"/>
          <p:cNvSpPr txBox="1"/>
          <p:nvPr/>
        </p:nvSpPr>
        <p:spPr>
          <a:xfrm>
            <a:off x="2286800" y="1019175"/>
            <a:ext cx="13714401" cy="718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CA" sz="4800" b="1" dirty="0"/>
              <a:t>Underperformance: The Leadership Lens</a:t>
            </a:r>
            <a:endParaRPr lang="en-US" sz="4800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75" name="TextBox 75"/>
          <p:cNvSpPr txBox="1"/>
          <p:nvPr/>
        </p:nvSpPr>
        <p:spPr>
          <a:xfrm>
            <a:off x="2610669" y="3782875"/>
            <a:ext cx="3053754" cy="112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en-US" sz="3200" b="1" dirty="0"/>
              <a:t>Addressed promptly and not avoided.</a:t>
            </a:r>
            <a:endParaRPr lang="en-US" sz="3200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76" name="TextBox 76"/>
          <p:cNvSpPr txBox="1"/>
          <p:nvPr/>
        </p:nvSpPr>
        <p:spPr>
          <a:xfrm>
            <a:off x="1014650" y="2584604"/>
            <a:ext cx="791225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2610669" y="7103504"/>
            <a:ext cx="3053754" cy="1873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en-US" sz="3200" b="1" dirty="0"/>
              <a:t>Supported with coaching, resources, or training where appropriate.</a:t>
            </a:r>
            <a:endParaRPr lang="en-US" sz="3200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78" name="TextBox 78"/>
          <p:cNvSpPr txBox="1"/>
          <p:nvPr/>
        </p:nvSpPr>
        <p:spPr>
          <a:xfrm>
            <a:off x="8064873" y="3782875"/>
            <a:ext cx="3301404" cy="112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en-US" sz="3200" b="1" dirty="0"/>
              <a:t>Based on objective facts and evidence, not assumptions.</a:t>
            </a:r>
            <a:endParaRPr lang="en-US" sz="3200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79" name="TextBox 79"/>
          <p:cNvSpPr txBox="1"/>
          <p:nvPr/>
        </p:nvSpPr>
        <p:spPr>
          <a:xfrm>
            <a:off x="8064873" y="7103504"/>
            <a:ext cx="3158529" cy="150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en-US" sz="3200" b="1" dirty="0"/>
              <a:t>Managed consistently across departments and roles.</a:t>
            </a:r>
            <a:endParaRPr lang="en-US" sz="3200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80" name="TextBox 80"/>
          <p:cNvSpPr txBox="1"/>
          <p:nvPr/>
        </p:nvSpPr>
        <p:spPr>
          <a:xfrm>
            <a:off x="13519077" y="3782875"/>
            <a:ext cx="3815754" cy="112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en-US" sz="3200" b="1" dirty="0"/>
              <a:t>Clearly documented with specific examples.</a:t>
            </a:r>
            <a:endParaRPr lang="en-US" sz="3200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81" name="TextBox 81"/>
          <p:cNvSpPr txBox="1"/>
          <p:nvPr/>
        </p:nvSpPr>
        <p:spPr>
          <a:xfrm>
            <a:off x="13519077" y="7127456"/>
            <a:ext cx="3949104" cy="112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en-US" sz="3200" b="1" dirty="0"/>
              <a:t>Handled in a fair, respectful, and legally defensible manner.</a:t>
            </a:r>
            <a:endParaRPr lang="en-US" sz="3200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82" name="TextBox 82"/>
          <p:cNvSpPr txBox="1"/>
          <p:nvPr/>
        </p:nvSpPr>
        <p:spPr>
          <a:xfrm>
            <a:off x="6468854" y="2584604"/>
            <a:ext cx="791225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02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11923057" y="2584604"/>
            <a:ext cx="791225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03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1014650" y="6023395"/>
            <a:ext cx="791225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04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6468854" y="6023395"/>
            <a:ext cx="791225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05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11923057" y="6023395"/>
            <a:ext cx="791225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06</a:t>
            </a:r>
          </a:p>
        </p:txBody>
      </p:sp>
      <p:sp>
        <p:nvSpPr>
          <p:cNvPr id="87" name="Freeform 7">
            <a:extLst>
              <a:ext uri="{FF2B5EF4-FFF2-40B4-BE49-F238E27FC236}">
                <a16:creationId xmlns:a16="http://schemas.microsoft.com/office/drawing/2014/main" id="{DBCE7168-AE96-7A65-E23A-4DE209E68E21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40675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grpSp>
        <p:nvGrpSpPr>
          <p:cNvPr id="4" name="Group 4"/>
          <p:cNvGrpSpPr/>
          <p:nvPr/>
        </p:nvGrpSpPr>
        <p:grpSpPr>
          <a:xfrm>
            <a:off x="341958" y="3771364"/>
            <a:ext cx="3471015" cy="2760499"/>
            <a:chOff x="0" y="0"/>
            <a:chExt cx="857212" cy="70799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7212" cy="707996"/>
            </a:xfrm>
            <a:custGeom>
              <a:avLst/>
              <a:gdLst/>
              <a:ahLst/>
              <a:cxnLst/>
              <a:rect l="l" t="t" r="r" b="b"/>
              <a:pathLst>
                <a:path w="857212" h="707996">
                  <a:moveTo>
                    <a:pt x="59467" y="0"/>
                  </a:moveTo>
                  <a:lnTo>
                    <a:pt x="797745" y="0"/>
                  </a:lnTo>
                  <a:cubicBezTo>
                    <a:pt x="813516" y="0"/>
                    <a:pt x="828642" y="6265"/>
                    <a:pt x="839794" y="17417"/>
                  </a:cubicBezTo>
                  <a:cubicBezTo>
                    <a:pt x="850946" y="28570"/>
                    <a:pt x="857212" y="43695"/>
                    <a:pt x="857212" y="59467"/>
                  </a:cubicBezTo>
                  <a:lnTo>
                    <a:pt x="857212" y="648529"/>
                  </a:lnTo>
                  <a:cubicBezTo>
                    <a:pt x="857212" y="664301"/>
                    <a:pt x="850946" y="679426"/>
                    <a:pt x="839794" y="690579"/>
                  </a:cubicBezTo>
                  <a:cubicBezTo>
                    <a:pt x="828642" y="701731"/>
                    <a:pt x="813516" y="707996"/>
                    <a:pt x="797745" y="707996"/>
                  </a:cubicBezTo>
                  <a:lnTo>
                    <a:pt x="59467" y="707996"/>
                  </a:lnTo>
                  <a:cubicBezTo>
                    <a:pt x="43695" y="707996"/>
                    <a:pt x="28570" y="701731"/>
                    <a:pt x="17417" y="690579"/>
                  </a:cubicBezTo>
                  <a:cubicBezTo>
                    <a:pt x="6265" y="679426"/>
                    <a:pt x="0" y="664301"/>
                    <a:pt x="0" y="648529"/>
                  </a:cubicBezTo>
                  <a:lnTo>
                    <a:pt x="0" y="59467"/>
                  </a:lnTo>
                  <a:cubicBezTo>
                    <a:pt x="0" y="43695"/>
                    <a:pt x="6265" y="28570"/>
                    <a:pt x="17417" y="17417"/>
                  </a:cubicBezTo>
                  <a:cubicBezTo>
                    <a:pt x="28570" y="6265"/>
                    <a:pt x="43695" y="0"/>
                    <a:pt x="59467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857212" cy="727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878792" y="3771365"/>
            <a:ext cx="3471015" cy="2760498"/>
            <a:chOff x="0" y="0"/>
            <a:chExt cx="857212" cy="70799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8" name="Freeform 8"/>
            <p:cNvSpPr/>
            <p:nvPr/>
          </p:nvSpPr>
          <p:spPr>
            <a:xfrm>
              <a:off x="0" y="0"/>
              <a:ext cx="857212" cy="707996"/>
            </a:xfrm>
            <a:custGeom>
              <a:avLst/>
              <a:gdLst/>
              <a:ahLst/>
              <a:cxnLst/>
              <a:rect l="l" t="t" r="r" b="b"/>
              <a:pathLst>
                <a:path w="857212" h="707996">
                  <a:moveTo>
                    <a:pt x="59467" y="0"/>
                  </a:moveTo>
                  <a:lnTo>
                    <a:pt x="797745" y="0"/>
                  </a:lnTo>
                  <a:cubicBezTo>
                    <a:pt x="813516" y="0"/>
                    <a:pt x="828642" y="6265"/>
                    <a:pt x="839794" y="17417"/>
                  </a:cubicBezTo>
                  <a:cubicBezTo>
                    <a:pt x="850946" y="28570"/>
                    <a:pt x="857212" y="43695"/>
                    <a:pt x="857212" y="59467"/>
                  </a:cubicBezTo>
                  <a:lnTo>
                    <a:pt x="857212" y="648529"/>
                  </a:lnTo>
                  <a:cubicBezTo>
                    <a:pt x="857212" y="664301"/>
                    <a:pt x="850946" y="679426"/>
                    <a:pt x="839794" y="690579"/>
                  </a:cubicBezTo>
                  <a:cubicBezTo>
                    <a:pt x="828642" y="701731"/>
                    <a:pt x="813516" y="707996"/>
                    <a:pt x="797745" y="707996"/>
                  </a:cubicBezTo>
                  <a:lnTo>
                    <a:pt x="59467" y="707996"/>
                  </a:lnTo>
                  <a:cubicBezTo>
                    <a:pt x="43695" y="707996"/>
                    <a:pt x="28570" y="701731"/>
                    <a:pt x="17417" y="690579"/>
                  </a:cubicBezTo>
                  <a:cubicBezTo>
                    <a:pt x="6265" y="679426"/>
                    <a:pt x="0" y="664301"/>
                    <a:pt x="0" y="648529"/>
                  </a:cubicBezTo>
                  <a:lnTo>
                    <a:pt x="0" y="59467"/>
                  </a:lnTo>
                  <a:cubicBezTo>
                    <a:pt x="0" y="43695"/>
                    <a:pt x="6265" y="28570"/>
                    <a:pt x="17417" y="17417"/>
                  </a:cubicBezTo>
                  <a:cubicBezTo>
                    <a:pt x="28570" y="6265"/>
                    <a:pt x="43695" y="0"/>
                    <a:pt x="59467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857212" cy="72704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356472" y="4479951"/>
            <a:ext cx="2951533" cy="1449136"/>
          </a:xfrm>
          <a:custGeom>
            <a:avLst/>
            <a:gdLst/>
            <a:ahLst/>
            <a:cxnLst/>
            <a:rect l="l" t="t" r="r" b="b"/>
            <a:pathLst>
              <a:path w="2402157" h="925922">
                <a:moveTo>
                  <a:pt x="0" y="0"/>
                </a:moveTo>
                <a:lnTo>
                  <a:pt x="2402157" y="0"/>
                </a:lnTo>
                <a:lnTo>
                  <a:pt x="2402157" y="925922"/>
                </a:lnTo>
                <a:lnTo>
                  <a:pt x="0" y="9259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Freeform 11"/>
          <p:cNvSpPr/>
          <p:nvPr/>
        </p:nvSpPr>
        <p:spPr>
          <a:xfrm>
            <a:off x="4878792" y="4479951"/>
            <a:ext cx="3122208" cy="1577949"/>
          </a:xfrm>
          <a:custGeom>
            <a:avLst/>
            <a:gdLst/>
            <a:ahLst/>
            <a:cxnLst/>
            <a:rect l="l" t="t" r="r" b="b"/>
            <a:pathLst>
              <a:path w="2402157" h="925922">
                <a:moveTo>
                  <a:pt x="0" y="0"/>
                </a:moveTo>
                <a:lnTo>
                  <a:pt x="2402157" y="0"/>
                </a:lnTo>
                <a:lnTo>
                  <a:pt x="2402157" y="925922"/>
                </a:lnTo>
                <a:lnTo>
                  <a:pt x="0" y="9259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12" name="Group 12"/>
          <p:cNvGrpSpPr/>
          <p:nvPr/>
        </p:nvGrpSpPr>
        <p:grpSpPr>
          <a:xfrm>
            <a:off x="9397489" y="3771365"/>
            <a:ext cx="3471015" cy="2760498"/>
            <a:chOff x="0" y="0"/>
            <a:chExt cx="857212" cy="70799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3" name="Freeform 13"/>
            <p:cNvSpPr/>
            <p:nvPr/>
          </p:nvSpPr>
          <p:spPr>
            <a:xfrm>
              <a:off x="0" y="0"/>
              <a:ext cx="857212" cy="707996"/>
            </a:xfrm>
            <a:custGeom>
              <a:avLst/>
              <a:gdLst/>
              <a:ahLst/>
              <a:cxnLst/>
              <a:rect l="l" t="t" r="r" b="b"/>
              <a:pathLst>
                <a:path w="857212" h="707996">
                  <a:moveTo>
                    <a:pt x="59467" y="0"/>
                  </a:moveTo>
                  <a:lnTo>
                    <a:pt x="797745" y="0"/>
                  </a:lnTo>
                  <a:cubicBezTo>
                    <a:pt x="813516" y="0"/>
                    <a:pt x="828642" y="6265"/>
                    <a:pt x="839794" y="17417"/>
                  </a:cubicBezTo>
                  <a:cubicBezTo>
                    <a:pt x="850946" y="28570"/>
                    <a:pt x="857212" y="43695"/>
                    <a:pt x="857212" y="59467"/>
                  </a:cubicBezTo>
                  <a:lnTo>
                    <a:pt x="857212" y="648529"/>
                  </a:lnTo>
                  <a:cubicBezTo>
                    <a:pt x="857212" y="664301"/>
                    <a:pt x="850946" y="679426"/>
                    <a:pt x="839794" y="690579"/>
                  </a:cubicBezTo>
                  <a:cubicBezTo>
                    <a:pt x="828642" y="701731"/>
                    <a:pt x="813516" y="707996"/>
                    <a:pt x="797745" y="707996"/>
                  </a:cubicBezTo>
                  <a:lnTo>
                    <a:pt x="59467" y="707996"/>
                  </a:lnTo>
                  <a:cubicBezTo>
                    <a:pt x="43695" y="707996"/>
                    <a:pt x="28570" y="701731"/>
                    <a:pt x="17417" y="690579"/>
                  </a:cubicBezTo>
                  <a:cubicBezTo>
                    <a:pt x="6265" y="679426"/>
                    <a:pt x="0" y="664301"/>
                    <a:pt x="0" y="648529"/>
                  </a:cubicBezTo>
                  <a:lnTo>
                    <a:pt x="0" y="59467"/>
                  </a:lnTo>
                  <a:cubicBezTo>
                    <a:pt x="0" y="43695"/>
                    <a:pt x="6265" y="28570"/>
                    <a:pt x="17417" y="17417"/>
                  </a:cubicBezTo>
                  <a:cubicBezTo>
                    <a:pt x="28570" y="6265"/>
                    <a:pt x="43695" y="0"/>
                    <a:pt x="59467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857212" cy="72704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9599128" y="4479951"/>
            <a:ext cx="3031264" cy="1577949"/>
          </a:xfrm>
          <a:custGeom>
            <a:avLst/>
            <a:gdLst/>
            <a:ahLst/>
            <a:cxnLst/>
            <a:rect l="l" t="t" r="r" b="b"/>
            <a:pathLst>
              <a:path w="2402157" h="925922">
                <a:moveTo>
                  <a:pt x="0" y="0"/>
                </a:moveTo>
                <a:lnTo>
                  <a:pt x="2402157" y="0"/>
                </a:lnTo>
                <a:lnTo>
                  <a:pt x="2402157" y="925922"/>
                </a:lnTo>
                <a:lnTo>
                  <a:pt x="0" y="92592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20" name="Group 20"/>
          <p:cNvGrpSpPr/>
          <p:nvPr/>
        </p:nvGrpSpPr>
        <p:grpSpPr>
          <a:xfrm>
            <a:off x="14249400" y="3771365"/>
            <a:ext cx="3254725" cy="2760495"/>
            <a:chOff x="0" y="0"/>
            <a:chExt cx="857212" cy="70799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1" name="Freeform 21"/>
            <p:cNvSpPr/>
            <p:nvPr/>
          </p:nvSpPr>
          <p:spPr>
            <a:xfrm>
              <a:off x="0" y="0"/>
              <a:ext cx="857212" cy="707996"/>
            </a:xfrm>
            <a:custGeom>
              <a:avLst/>
              <a:gdLst/>
              <a:ahLst/>
              <a:cxnLst/>
              <a:rect l="l" t="t" r="r" b="b"/>
              <a:pathLst>
                <a:path w="857212" h="707996">
                  <a:moveTo>
                    <a:pt x="59467" y="0"/>
                  </a:moveTo>
                  <a:lnTo>
                    <a:pt x="797745" y="0"/>
                  </a:lnTo>
                  <a:cubicBezTo>
                    <a:pt x="813516" y="0"/>
                    <a:pt x="828642" y="6265"/>
                    <a:pt x="839794" y="17417"/>
                  </a:cubicBezTo>
                  <a:cubicBezTo>
                    <a:pt x="850946" y="28570"/>
                    <a:pt x="857212" y="43695"/>
                    <a:pt x="857212" y="59467"/>
                  </a:cubicBezTo>
                  <a:lnTo>
                    <a:pt x="857212" y="648529"/>
                  </a:lnTo>
                  <a:cubicBezTo>
                    <a:pt x="857212" y="664301"/>
                    <a:pt x="850946" y="679426"/>
                    <a:pt x="839794" y="690579"/>
                  </a:cubicBezTo>
                  <a:cubicBezTo>
                    <a:pt x="828642" y="701731"/>
                    <a:pt x="813516" y="707996"/>
                    <a:pt x="797745" y="707996"/>
                  </a:cubicBezTo>
                  <a:lnTo>
                    <a:pt x="59467" y="707996"/>
                  </a:lnTo>
                  <a:cubicBezTo>
                    <a:pt x="43695" y="707996"/>
                    <a:pt x="28570" y="701731"/>
                    <a:pt x="17417" y="690579"/>
                  </a:cubicBezTo>
                  <a:cubicBezTo>
                    <a:pt x="6265" y="679426"/>
                    <a:pt x="0" y="664301"/>
                    <a:pt x="0" y="648529"/>
                  </a:cubicBezTo>
                  <a:lnTo>
                    <a:pt x="0" y="59467"/>
                  </a:lnTo>
                  <a:cubicBezTo>
                    <a:pt x="0" y="43695"/>
                    <a:pt x="6265" y="28570"/>
                    <a:pt x="17417" y="17417"/>
                  </a:cubicBezTo>
                  <a:cubicBezTo>
                    <a:pt x="28570" y="6265"/>
                    <a:pt x="43695" y="0"/>
                    <a:pt x="59467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CA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857212" cy="72704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4269241" y="4479951"/>
            <a:ext cx="3234883" cy="1577949"/>
          </a:xfrm>
          <a:custGeom>
            <a:avLst/>
            <a:gdLst/>
            <a:ahLst/>
            <a:cxnLst/>
            <a:rect l="l" t="t" r="r" b="b"/>
            <a:pathLst>
              <a:path w="2402157" h="925922">
                <a:moveTo>
                  <a:pt x="0" y="0"/>
                </a:moveTo>
                <a:lnTo>
                  <a:pt x="2402157" y="0"/>
                </a:lnTo>
                <a:lnTo>
                  <a:pt x="2402157" y="925922"/>
                </a:lnTo>
                <a:lnTo>
                  <a:pt x="0" y="92592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3" name="TextBox 33"/>
          <p:cNvSpPr txBox="1"/>
          <p:nvPr/>
        </p:nvSpPr>
        <p:spPr>
          <a:xfrm>
            <a:off x="5105785" y="4914031"/>
            <a:ext cx="2106075" cy="57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0"/>
              </a:lnSpc>
              <a:spcBef>
                <a:spcPct val="0"/>
              </a:spcBef>
            </a:pPr>
            <a:r>
              <a:rPr lang="en-CA" sz="2400" dirty="0">
                <a:solidFill>
                  <a:schemeClr val="bg1"/>
                </a:solidFill>
              </a:rPr>
              <a:t>Time-bound and measurable.</a:t>
            </a:r>
            <a:endParaRPr lang="en-US" sz="2400" b="1" dirty="0">
              <a:solidFill>
                <a:schemeClr val="bg1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4480426" y="4833563"/>
            <a:ext cx="2922871" cy="8560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40"/>
              </a:lnSpc>
              <a:spcBef>
                <a:spcPct val="0"/>
              </a:spcBef>
            </a:pPr>
            <a:r>
              <a:rPr lang="en-US" sz="2400" dirty="0">
                <a:solidFill>
                  <a:schemeClr val="bg1"/>
                </a:solidFill>
              </a:rPr>
              <a:t>A shared responsibility between manager, employee, and HR.</a:t>
            </a:r>
            <a:endParaRPr lang="en-US" sz="2400" b="1" dirty="0">
              <a:solidFill>
                <a:schemeClr val="bg1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9723446" y="4772967"/>
            <a:ext cx="2620954" cy="8560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40"/>
              </a:lnSpc>
              <a:spcBef>
                <a:spcPct val="0"/>
              </a:spcBef>
            </a:pPr>
            <a:r>
              <a:rPr lang="en-US" sz="2400" dirty="0">
                <a:solidFill>
                  <a:schemeClr val="bg1"/>
                </a:solidFill>
              </a:rPr>
              <a:t>Backed by training, coaching, or resources</a:t>
            </a:r>
            <a:r>
              <a:rPr lang="en-US" sz="2400" b="1" dirty="0">
                <a:solidFill>
                  <a:schemeClr val="bg1"/>
                </a:solidFill>
                <a:latin typeface="TT Hoves Bold"/>
                <a:sym typeface="TT Hoves Bold"/>
              </a:rPr>
              <a:t>.</a:t>
            </a:r>
            <a:endParaRPr lang="en-US" sz="2400" b="1" dirty="0">
              <a:solidFill>
                <a:schemeClr val="bg1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E31D00-4CB8-4110-B5AC-55356033AC01}"/>
              </a:ext>
            </a:extLst>
          </p:cNvPr>
          <p:cNvSpPr txBox="1"/>
          <p:nvPr/>
        </p:nvSpPr>
        <p:spPr>
          <a:xfrm>
            <a:off x="2895600" y="694381"/>
            <a:ext cx="120992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800" b="1" dirty="0"/>
              <a:t>Performance Improvement Plans (PIPs)</a:t>
            </a:r>
          </a:p>
          <a:p>
            <a:r>
              <a:rPr lang="en-CA" sz="4800" dirty="0"/>
              <a:t>A PIP is:</a:t>
            </a:r>
          </a:p>
          <a:p>
            <a:endParaRPr lang="en-CA" sz="4800" b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13C2683-D2E3-DE6A-C95E-64B0CE93D329}"/>
              </a:ext>
            </a:extLst>
          </p:cNvPr>
          <p:cNvSpPr txBox="1"/>
          <p:nvPr/>
        </p:nvSpPr>
        <p:spPr>
          <a:xfrm>
            <a:off x="469251" y="4728001"/>
            <a:ext cx="2703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bg1"/>
                </a:solidFill>
              </a:rPr>
              <a:t>A structured support tool.</a:t>
            </a: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812689D4-5DC2-3310-FAAB-3DE44A60DFC4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-11878"/>
            <a:ext cx="18288000" cy="10298877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TextBox 3"/>
          <p:cNvSpPr txBox="1"/>
          <p:nvPr/>
        </p:nvSpPr>
        <p:spPr>
          <a:xfrm>
            <a:off x="2286798" y="644848"/>
            <a:ext cx="13714401" cy="138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CA" sz="4800" b="1" dirty="0"/>
              <a:t>Performance Management as Risk Mitigation</a:t>
            </a:r>
          </a:p>
          <a:p>
            <a:pPr algn="ctr">
              <a:lnSpc>
                <a:spcPts val="5759"/>
              </a:lnSpc>
            </a:pPr>
            <a:r>
              <a:rPr lang="en-US" sz="2400" dirty="0"/>
              <a:t>Leadership Risk If Performance Management Is Weak:</a:t>
            </a:r>
            <a:endParaRPr lang="en-US" sz="4800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2619861" y="4925252"/>
            <a:ext cx="2344697" cy="2344697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3E6A">
                    <a:alpha val="100000"/>
                  </a:srgbClr>
                </a:gs>
                <a:gs pos="25000">
                  <a:srgbClr val="43D1FF">
                    <a:alpha val="100000"/>
                  </a:srgbClr>
                </a:gs>
                <a:gs pos="50000">
                  <a:srgbClr val="013E6A">
                    <a:alpha val="100000"/>
                  </a:srgbClr>
                </a:gs>
                <a:gs pos="75000">
                  <a:srgbClr val="419AD6">
                    <a:alpha val="100000"/>
                  </a:srgbClr>
                </a:gs>
                <a:gs pos="100000">
                  <a:srgbClr val="01186A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295756" y="7278227"/>
            <a:ext cx="2344697" cy="234469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9B3C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971651" y="4925252"/>
            <a:ext cx="2344697" cy="234469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F7B8B">
                    <a:alpha val="100000"/>
                  </a:srgbClr>
                </a:gs>
                <a:gs pos="16667">
                  <a:srgbClr val="CCD4E8">
                    <a:alpha val="100000"/>
                  </a:srgbClr>
                </a:gs>
                <a:gs pos="33333">
                  <a:srgbClr val="726F8B">
                    <a:alpha val="100000"/>
                  </a:srgbClr>
                </a:gs>
                <a:gs pos="50000">
                  <a:srgbClr val="9AA6B3">
                    <a:alpha val="100000"/>
                  </a:srgbClr>
                </a:gs>
                <a:gs pos="66667">
                  <a:srgbClr val="89888D">
                    <a:alpha val="100000"/>
                  </a:srgbClr>
                </a:gs>
                <a:gs pos="83333">
                  <a:srgbClr val="0C198D">
                    <a:alpha val="100000"/>
                  </a:srgbClr>
                </a:gs>
                <a:gs pos="100000">
                  <a:srgbClr val="17055B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647546" y="7278227"/>
            <a:ext cx="2344697" cy="2344697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4353D">
                    <a:alpha val="100000"/>
                  </a:srgbClr>
                </a:gs>
                <a:gs pos="25000">
                  <a:srgbClr val="098268">
                    <a:alpha val="100000"/>
                  </a:srgbClr>
                </a:gs>
                <a:gs pos="50000">
                  <a:srgbClr val="08AD68">
                    <a:alpha val="100000"/>
                  </a:srgbClr>
                </a:gs>
                <a:gs pos="75000">
                  <a:srgbClr val="1AD0E1">
                    <a:alpha val="100000"/>
                  </a:srgbClr>
                </a:gs>
                <a:gs pos="100000">
                  <a:srgbClr val="0CDBE1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323441" y="4925252"/>
            <a:ext cx="2344697" cy="2344697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2E25">
                    <a:alpha val="100000"/>
                  </a:srgbClr>
                </a:gs>
                <a:gs pos="50000">
                  <a:srgbClr val="4DB4FF">
                    <a:alpha val="100000"/>
                  </a:srgbClr>
                </a:gs>
                <a:gs pos="100000">
                  <a:srgbClr val="591FFF">
                    <a:alpha val="100000"/>
                  </a:srgbClr>
                </a:gs>
              </a:gsLst>
              <a:lin ang="18900000"/>
            </a:gradFill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AutoShape 19"/>
          <p:cNvSpPr/>
          <p:nvPr/>
        </p:nvSpPr>
        <p:spPr>
          <a:xfrm>
            <a:off x="3792210" y="3223145"/>
            <a:ext cx="10703580" cy="0"/>
          </a:xfrm>
          <a:prstGeom prst="line">
            <a:avLst/>
          </a:prstGeom>
          <a:ln w="38100" cap="flat">
            <a:solidFill>
              <a:srgbClr val="272322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20" name="AutoShape 20"/>
          <p:cNvSpPr/>
          <p:nvPr/>
        </p:nvSpPr>
        <p:spPr>
          <a:xfrm>
            <a:off x="3792210" y="3223145"/>
            <a:ext cx="0" cy="1463982"/>
          </a:xfrm>
          <a:prstGeom prst="line">
            <a:avLst/>
          </a:prstGeom>
          <a:ln w="38100" cap="flat">
            <a:solidFill>
              <a:srgbClr val="272322"/>
            </a:solidFill>
            <a:prstDash val="sysDot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grpSp>
        <p:nvGrpSpPr>
          <p:cNvPr id="21" name="Group 21"/>
          <p:cNvGrpSpPr/>
          <p:nvPr/>
        </p:nvGrpSpPr>
        <p:grpSpPr>
          <a:xfrm>
            <a:off x="3498369" y="2895663"/>
            <a:ext cx="654965" cy="654965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3E6A">
                    <a:alpha val="100000"/>
                  </a:srgbClr>
                </a:gs>
                <a:gs pos="25000">
                  <a:srgbClr val="43D1FF">
                    <a:alpha val="100000"/>
                  </a:srgbClr>
                </a:gs>
                <a:gs pos="50000">
                  <a:srgbClr val="013E6A">
                    <a:alpha val="100000"/>
                  </a:srgbClr>
                </a:gs>
                <a:gs pos="75000">
                  <a:srgbClr val="419AD6">
                    <a:alpha val="100000"/>
                  </a:srgbClr>
                </a:gs>
                <a:gs pos="100000">
                  <a:srgbClr val="01186A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CA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AutoShape 24"/>
          <p:cNvSpPr/>
          <p:nvPr/>
        </p:nvSpPr>
        <p:spPr>
          <a:xfrm>
            <a:off x="9144000" y="2205430"/>
            <a:ext cx="0" cy="2481696"/>
          </a:xfrm>
          <a:prstGeom prst="line">
            <a:avLst/>
          </a:prstGeom>
          <a:ln w="38100" cap="flat">
            <a:solidFill>
              <a:srgbClr val="272322"/>
            </a:solidFill>
            <a:prstDash val="sysDot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25" name="AutoShape 25"/>
          <p:cNvSpPr/>
          <p:nvPr/>
        </p:nvSpPr>
        <p:spPr>
          <a:xfrm>
            <a:off x="11839056" y="3223145"/>
            <a:ext cx="0" cy="3816957"/>
          </a:xfrm>
          <a:prstGeom prst="line">
            <a:avLst/>
          </a:prstGeom>
          <a:ln w="38100" cap="flat">
            <a:solidFill>
              <a:srgbClr val="272322"/>
            </a:solidFill>
            <a:prstDash val="sysDot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26" name="AutoShape 26"/>
          <p:cNvSpPr/>
          <p:nvPr/>
        </p:nvSpPr>
        <p:spPr>
          <a:xfrm>
            <a:off x="6487155" y="3223145"/>
            <a:ext cx="0" cy="3816957"/>
          </a:xfrm>
          <a:prstGeom prst="line">
            <a:avLst/>
          </a:prstGeom>
          <a:ln w="38100" cap="flat">
            <a:solidFill>
              <a:srgbClr val="272322"/>
            </a:solidFill>
            <a:prstDash val="sysDot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grpSp>
        <p:nvGrpSpPr>
          <p:cNvPr id="27" name="Group 27"/>
          <p:cNvGrpSpPr/>
          <p:nvPr/>
        </p:nvGrpSpPr>
        <p:grpSpPr>
          <a:xfrm>
            <a:off x="6159673" y="2895663"/>
            <a:ext cx="654965" cy="654965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9B3C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AutoShape 30"/>
          <p:cNvSpPr/>
          <p:nvPr/>
        </p:nvSpPr>
        <p:spPr>
          <a:xfrm>
            <a:off x="14495790" y="3223145"/>
            <a:ext cx="0" cy="1463982"/>
          </a:xfrm>
          <a:prstGeom prst="line">
            <a:avLst/>
          </a:prstGeom>
          <a:ln w="38100" cap="flat">
            <a:solidFill>
              <a:srgbClr val="272322"/>
            </a:solidFill>
            <a:prstDash val="sysDot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grpSp>
        <p:nvGrpSpPr>
          <p:cNvPr id="31" name="Group 31"/>
          <p:cNvGrpSpPr/>
          <p:nvPr/>
        </p:nvGrpSpPr>
        <p:grpSpPr>
          <a:xfrm>
            <a:off x="8820976" y="2895663"/>
            <a:ext cx="654965" cy="654965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F7B8B">
                    <a:alpha val="100000"/>
                  </a:srgbClr>
                </a:gs>
                <a:gs pos="16667">
                  <a:srgbClr val="CCD4E8">
                    <a:alpha val="100000"/>
                  </a:srgbClr>
                </a:gs>
                <a:gs pos="33333">
                  <a:srgbClr val="726F8B">
                    <a:alpha val="100000"/>
                  </a:srgbClr>
                </a:gs>
                <a:gs pos="50000">
                  <a:srgbClr val="9AA6B3">
                    <a:alpha val="100000"/>
                  </a:srgbClr>
                </a:gs>
                <a:gs pos="66667">
                  <a:srgbClr val="89888D">
                    <a:alpha val="100000"/>
                  </a:srgbClr>
                </a:gs>
                <a:gs pos="83333">
                  <a:srgbClr val="0C198D">
                    <a:alpha val="100000"/>
                  </a:srgbClr>
                </a:gs>
                <a:gs pos="100000">
                  <a:srgbClr val="17055B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CA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482280" y="2895663"/>
            <a:ext cx="654965" cy="654965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</p:spPr>
          <p:txBody>
            <a:bodyPr/>
            <a:lstStyle/>
            <a:p>
              <a:endParaRPr lang="en-CA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143584" y="2895663"/>
            <a:ext cx="654965" cy="654965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2E25">
                    <a:alpha val="100000"/>
                  </a:srgbClr>
                </a:gs>
                <a:gs pos="50000">
                  <a:srgbClr val="4DB4FF">
                    <a:alpha val="100000"/>
                  </a:srgbClr>
                </a:gs>
                <a:gs pos="100000">
                  <a:srgbClr val="591FFF">
                    <a:alpha val="100000"/>
                  </a:srgbClr>
                </a:gs>
              </a:gsLst>
              <a:lin ang="18900000"/>
            </a:gradFill>
          </p:spPr>
          <p:txBody>
            <a:bodyPr/>
            <a:lstStyle/>
            <a:p>
              <a:endParaRPr lang="en-CA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003177" y="5505411"/>
            <a:ext cx="1645347" cy="1001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7"/>
              </a:lnSpc>
            </a:pPr>
            <a:r>
              <a:rPr lang="en-CA" sz="2400" dirty="0"/>
              <a:t>Human rights complaints</a:t>
            </a:r>
            <a:endParaRPr lang="en-US" sz="2206" b="1" dirty="0">
              <a:solidFill>
                <a:srgbClr val="272322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3532010" y="3037408"/>
            <a:ext cx="587682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7"/>
              </a:lnSpc>
            </a:pPr>
            <a:r>
              <a:rPr lang="en-US" sz="2206" b="1">
                <a:solidFill>
                  <a:srgbClr val="27232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01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193314" y="3037408"/>
            <a:ext cx="587682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7"/>
              </a:lnSpc>
            </a:pPr>
            <a:r>
              <a:rPr lang="en-US" sz="2206" b="1">
                <a:solidFill>
                  <a:srgbClr val="27232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02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5645430" y="7962616"/>
            <a:ext cx="1645347" cy="668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7"/>
              </a:lnSpc>
            </a:pPr>
            <a:r>
              <a:rPr lang="en-CA" sz="2400" dirty="0"/>
              <a:t>Grievances and disputes</a:t>
            </a:r>
            <a:endParaRPr lang="en-US" sz="2206" b="1" dirty="0">
              <a:solidFill>
                <a:srgbClr val="272322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10788677" y="7985918"/>
            <a:ext cx="2147533" cy="668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7"/>
              </a:lnSpc>
            </a:pPr>
            <a:r>
              <a:rPr lang="en-CA" sz="2400" dirty="0"/>
              <a:t>Inconsistent discipline</a:t>
            </a:r>
            <a:endParaRPr lang="en-US" sz="2206" b="1" dirty="0">
              <a:solidFill>
                <a:srgbClr val="272322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8085401" y="5567093"/>
            <a:ext cx="1896915" cy="668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7"/>
              </a:lnSpc>
            </a:pPr>
            <a:r>
              <a:rPr lang="en-US" sz="2400" dirty="0"/>
              <a:t>Claims of bias or favoritism</a:t>
            </a:r>
            <a:endParaRPr lang="en-US" sz="2206" b="1" dirty="0">
              <a:solidFill>
                <a:srgbClr val="272322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13673115" y="5550764"/>
            <a:ext cx="1645347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7"/>
              </a:lnSpc>
            </a:pPr>
            <a:r>
              <a:rPr lang="en-CA" sz="2400" dirty="0"/>
              <a:t>Weak termination decisions</a:t>
            </a:r>
            <a:endParaRPr lang="en-US" sz="2206" b="1" dirty="0">
              <a:solidFill>
                <a:srgbClr val="272322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8854618" y="3037408"/>
            <a:ext cx="587682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7"/>
              </a:lnSpc>
            </a:pPr>
            <a:r>
              <a:rPr lang="en-US" sz="2206" b="1">
                <a:solidFill>
                  <a:srgbClr val="27232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03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1515921" y="3037408"/>
            <a:ext cx="587682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7"/>
              </a:lnSpc>
            </a:pPr>
            <a:r>
              <a:rPr lang="en-US" sz="2206" b="1">
                <a:solidFill>
                  <a:srgbClr val="27232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04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4177225" y="3037408"/>
            <a:ext cx="587682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7"/>
              </a:lnSpc>
            </a:pPr>
            <a:r>
              <a:rPr lang="en-US" sz="2206" b="1">
                <a:solidFill>
                  <a:srgbClr val="27232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5364C36-781B-599D-9A51-2DC6A6863834}"/>
              </a:ext>
            </a:extLst>
          </p:cNvPr>
          <p:cNvSpPr txBox="1"/>
          <p:nvPr/>
        </p:nvSpPr>
        <p:spPr>
          <a:xfrm>
            <a:off x="349674" y="8450575"/>
            <a:ext cx="4527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Ask yourself:</a:t>
            </a:r>
            <a:endParaRPr lang="en-US"/>
          </a:p>
          <a:p>
            <a:r>
              <a:rPr lang="en-US" i="1"/>
              <a:t>Would this decision stand up if reviewed externally?</a:t>
            </a:r>
            <a:endParaRPr lang="en-US"/>
          </a:p>
        </p:txBody>
      </p:sp>
      <p:sp>
        <p:nvSpPr>
          <p:cNvPr id="40" name="Freeform 7">
            <a:extLst>
              <a:ext uri="{FF2B5EF4-FFF2-40B4-BE49-F238E27FC236}">
                <a16:creationId xmlns:a16="http://schemas.microsoft.com/office/drawing/2014/main" id="{FFE2DA0E-C83A-C984-94F7-FA283048C94B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grpSp>
        <p:nvGrpSpPr>
          <p:cNvPr id="33" name="Group 33"/>
          <p:cNvGrpSpPr/>
          <p:nvPr/>
        </p:nvGrpSpPr>
        <p:grpSpPr>
          <a:xfrm rot="-10800000">
            <a:off x="1147733" y="4269317"/>
            <a:ext cx="6490201" cy="4321290"/>
            <a:chOff x="0" y="0"/>
            <a:chExt cx="3724569" cy="49726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724569" cy="497267"/>
            </a:xfrm>
            <a:custGeom>
              <a:avLst/>
              <a:gdLst/>
              <a:ahLst/>
              <a:cxnLst/>
              <a:rect l="l" t="t" r="r" b="b"/>
              <a:pathLst>
                <a:path w="3724569" h="497267">
                  <a:moveTo>
                    <a:pt x="203200" y="0"/>
                  </a:moveTo>
                  <a:lnTo>
                    <a:pt x="3521369" y="0"/>
                  </a:lnTo>
                  <a:lnTo>
                    <a:pt x="3724569" y="497267"/>
                  </a:lnTo>
                  <a:lnTo>
                    <a:pt x="0" y="497267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567A77"/>
                </a:gs>
                <a:gs pos="25000">
                  <a:srgbClr val="3E6572">
                    <a:alpha val="100000"/>
                  </a:srgbClr>
                </a:gs>
                <a:gs pos="50000">
                  <a:srgbClr val="567A77"/>
                </a:gs>
                <a:gs pos="75000">
                  <a:srgbClr val="0E3A4D">
                    <a:alpha val="100000"/>
                  </a:srgbClr>
                </a:gs>
                <a:gs pos="100000">
                  <a:srgbClr val="567A77"/>
                </a:gs>
              </a:gsLst>
              <a:lin ang="5400000"/>
            </a:gradFill>
          </p:spPr>
          <p:txBody>
            <a:bodyPr/>
            <a:lstStyle/>
            <a:p>
              <a:endParaRPr lang="en-CA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27000" y="-38100"/>
              <a:ext cx="3470569" cy="5353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AutoShape 57"/>
          <p:cNvSpPr/>
          <p:nvPr/>
        </p:nvSpPr>
        <p:spPr>
          <a:xfrm flipV="1">
            <a:off x="9058004" y="3466210"/>
            <a:ext cx="0" cy="1313180"/>
          </a:xfrm>
          <a:prstGeom prst="line">
            <a:avLst/>
          </a:prstGeom>
          <a:ln w="19050" cap="rnd">
            <a:solidFill>
              <a:srgbClr val="11221D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CA"/>
          </a:p>
        </p:txBody>
      </p:sp>
      <p:grpSp>
        <p:nvGrpSpPr>
          <p:cNvPr id="58" name="Group 58"/>
          <p:cNvGrpSpPr/>
          <p:nvPr/>
        </p:nvGrpSpPr>
        <p:grpSpPr>
          <a:xfrm>
            <a:off x="8784699" y="3407112"/>
            <a:ext cx="546611" cy="546611"/>
            <a:chOff x="0" y="0"/>
            <a:chExt cx="812800" cy="81280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1221D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599" b="1">
                  <a:solidFill>
                    <a:srgbClr val="FFFFFF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01</a:t>
              </a:r>
            </a:p>
          </p:txBody>
        </p:sp>
      </p:grpSp>
      <p:sp>
        <p:nvSpPr>
          <p:cNvPr id="61" name="TextBox 61"/>
          <p:cNvSpPr txBox="1"/>
          <p:nvPr/>
        </p:nvSpPr>
        <p:spPr>
          <a:xfrm>
            <a:off x="9922007" y="3223982"/>
            <a:ext cx="2668052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2000" b="1" dirty="0"/>
              <a:t>Halo or horns effect (allowing one trait or incident to influence the full assessment)</a:t>
            </a:r>
            <a:endParaRPr lang="en-US" sz="2000" b="1" dirty="0">
              <a:solidFill>
                <a:srgbClr val="000000"/>
              </a:solidFill>
              <a:latin typeface="Gordita Bold"/>
              <a:ea typeface="Gordita Bold"/>
              <a:cs typeface="Gordita Bold"/>
              <a:sym typeface="Gordita Bold"/>
            </a:endParaRPr>
          </a:p>
        </p:txBody>
      </p:sp>
      <p:sp>
        <p:nvSpPr>
          <p:cNvPr id="62" name="AutoShape 62"/>
          <p:cNvSpPr/>
          <p:nvPr/>
        </p:nvSpPr>
        <p:spPr>
          <a:xfrm flipV="1">
            <a:off x="9058004" y="7814571"/>
            <a:ext cx="0" cy="1313180"/>
          </a:xfrm>
          <a:prstGeom prst="line">
            <a:avLst/>
          </a:prstGeom>
          <a:ln w="19050" cap="rnd">
            <a:solidFill>
              <a:srgbClr val="3D6C54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CA"/>
          </a:p>
        </p:txBody>
      </p:sp>
      <p:grpSp>
        <p:nvGrpSpPr>
          <p:cNvPr id="63" name="Group 63"/>
          <p:cNvGrpSpPr/>
          <p:nvPr/>
        </p:nvGrpSpPr>
        <p:grpSpPr>
          <a:xfrm>
            <a:off x="8784699" y="7755472"/>
            <a:ext cx="546611" cy="546611"/>
            <a:chOff x="0" y="0"/>
            <a:chExt cx="812800" cy="8128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6C54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599" b="1" u="none" strike="noStrike">
                  <a:solidFill>
                    <a:srgbClr val="FFFFFF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03</a:t>
              </a:r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9874235" y="7563746"/>
            <a:ext cx="2668052" cy="941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2000" b="1" dirty="0"/>
              <a:t>Proximity bias (</a:t>
            </a:r>
            <a:r>
              <a:rPr lang="en-US" sz="2000" b="1" dirty="0" err="1"/>
              <a:t>favouring</a:t>
            </a:r>
            <a:r>
              <a:rPr lang="en-US" sz="2000" b="1" dirty="0"/>
              <a:t> those seen more often or working on-site).</a:t>
            </a:r>
            <a:endParaRPr lang="en-US" sz="2000" b="1" dirty="0">
              <a:solidFill>
                <a:srgbClr val="000000"/>
              </a:solidFill>
              <a:latin typeface="Gordita Bold"/>
              <a:ea typeface="Gordita Bold"/>
              <a:cs typeface="Gordita Bold"/>
              <a:sym typeface="Gordita Bold"/>
            </a:endParaRPr>
          </a:p>
        </p:txBody>
      </p:sp>
      <p:sp>
        <p:nvSpPr>
          <p:cNvPr id="67" name="AutoShape 67"/>
          <p:cNvSpPr/>
          <p:nvPr/>
        </p:nvSpPr>
        <p:spPr>
          <a:xfrm flipV="1">
            <a:off x="13905998" y="5642192"/>
            <a:ext cx="0" cy="1313180"/>
          </a:xfrm>
          <a:prstGeom prst="line">
            <a:avLst/>
          </a:prstGeom>
          <a:ln w="19050" cap="rnd">
            <a:solidFill>
              <a:srgbClr val="FFBE2B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CA"/>
          </a:p>
        </p:txBody>
      </p:sp>
      <p:grpSp>
        <p:nvGrpSpPr>
          <p:cNvPr id="68" name="Group 68"/>
          <p:cNvGrpSpPr/>
          <p:nvPr/>
        </p:nvGrpSpPr>
        <p:grpSpPr>
          <a:xfrm>
            <a:off x="13632692" y="5583094"/>
            <a:ext cx="546611" cy="546611"/>
            <a:chOff x="0" y="0"/>
            <a:chExt cx="812800" cy="81280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E2B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599" b="1" u="none" strike="noStrike">
                  <a:solidFill>
                    <a:srgbClr val="000000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05</a:t>
              </a:r>
            </a:p>
          </p:txBody>
        </p:sp>
      </p:grpSp>
      <p:sp>
        <p:nvSpPr>
          <p:cNvPr id="71" name="TextBox 71"/>
          <p:cNvSpPr txBox="1"/>
          <p:nvPr/>
        </p:nvSpPr>
        <p:spPr>
          <a:xfrm>
            <a:off x="14667448" y="5319844"/>
            <a:ext cx="2668052" cy="941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2000" b="1" dirty="0"/>
              <a:t>Inconsistent application of standards across teams or departments.</a:t>
            </a:r>
            <a:endParaRPr lang="en-US" sz="2000" b="1" dirty="0">
              <a:solidFill>
                <a:srgbClr val="000000"/>
              </a:solidFill>
              <a:latin typeface="Gordita Bold"/>
              <a:ea typeface="Gordita Bold"/>
              <a:cs typeface="Gordita Bold"/>
              <a:sym typeface="Gordita Bold"/>
            </a:endParaRPr>
          </a:p>
        </p:txBody>
      </p:sp>
      <p:sp>
        <p:nvSpPr>
          <p:cNvPr id="72" name="AutoShape 72"/>
          <p:cNvSpPr/>
          <p:nvPr/>
        </p:nvSpPr>
        <p:spPr>
          <a:xfrm flipV="1">
            <a:off x="9058004" y="5642192"/>
            <a:ext cx="0" cy="1313180"/>
          </a:xfrm>
          <a:prstGeom prst="line">
            <a:avLst/>
          </a:prstGeom>
          <a:ln w="19050" cap="rnd">
            <a:solidFill>
              <a:srgbClr val="19443C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CA"/>
          </a:p>
        </p:txBody>
      </p:sp>
      <p:grpSp>
        <p:nvGrpSpPr>
          <p:cNvPr id="73" name="Group 73"/>
          <p:cNvGrpSpPr/>
          <p:nvPr/>
        </p:nvGrpSpPr>
        <p:grpSpPr>
          <a:xfrm>
            <a:off x="8784699" y="5583094"/>
            <a:ext cx="546611" cy="546611"/>
            <a:chOff x="0" y="0"/>
            <a:chExt cx="812800" cy="81280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9443C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599" b="1" u="none" strike="noStrike">
                  <a:solidFill>
                    <a:srgbClr val="FFFFFF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02</a:t>
              </a:r>
            </a:p>
          </p:txBody>
        </p:sp>
      </p:grpSp>
      <p:sp>
        <p:nvSpPr>
          <p:cNvPr id="76" name="TextBox 76"/>
          <p:cNvSpPr txBox="1"/>
          <p:nvPr/>
        </p:nvSpPr>
        <p:spPr>
          <a:xfrm>
            <a:off x="9874235" y="5319844"/>
            <a:ext cx="2668052" cy="941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2520"/>
              </a:lnSpc>
              <a:spcBef>
                <a:spcPct val="0"/>
              </a:spcBef>
            </a:pPr>
            <a:r>
              <a:rPr lang="en-US" sz="2000" b="1" dirty="0"/>
              <a:t>Leniency or severity bias (rating too generously or too harshly)</a:t>
            </a:r>
            <a:endParaRPr lang="en-US" sz="2000" b="1" dirty="0">
              <a:solidFill>
                <a:srgbClr val="000000"/>
              </a:solidFill>
              <a:latin typeface="Gordita Bold"/>
              <a:ea typeface="Gordita Bold"/>
              <a:cs typeface="Gordita Bold"/>
              <a:sym typeface="Gordita Bold"/>
            </a:endParaRPr>
          </a:p>
        </p:txBody>
      </p:sp>
      <p:sp>
        <p:nvSpPr>
          <p:cNvPr id="77" name="AutoShape 77"/>
          <p:cNvSpPr/>
          <p:nvPr/>
        </p:nvSpPr>
        <p:spPr>
          <a:xfrm flipV="1">
            <a:off x="13905998" y="3466210"/>
            <a:ext cx="0" cy="1313180"/>
          </a:xfrm>
          <a:prstGeom prst="line">
            <a:avLst/>
          </a:prstGeom>
          <a:ln w="19050" cap="rnd">
            <a:solidFill>
              <a:srgbClr val="F28301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CA"/>
          </a:p>
        </p:txBody>
      </p:sp>
      <p:grpSp>
        <p:nvGrpSpPr>
          <p:cNvPr id="78" name="Group 78"/>
          <p:cNvGrpSpPr/>
          <p:nvPr/>
        </p:nvGrpSpPr>
        <p:grpSpPr>
          <a:xfrm>
            <a:off x="13632692" y="3407112"/>
            <a:ext cx="546611" cy="546611"/>
            <a:chOff x="0" y="0"/>
            <a:chExt cx="812800" cy="812800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8301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599" b="1" u="none" strike="noStrike">
                  <a:solidFill>
                    <a:srgbClr val="000000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04</a:t>
              </a:r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14667448" y="3302077"/>
            <a:ext cx="2668052" cy="1268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2000" b="1" dirty="0"/>
              <a:t>Cultural or communication bias (misinterpreting style, tone, or background).</a:t>
            </a:r>
            <a:endParaRPr lang="en-US" sz="2000" b="1" dirty="0">
              <a:solidFill>
                <a:srgbClr val="000000"/>
              </a:solidFill>
              <a:latin typeface="Gordita Bold"/>
              <a:ea typeface="Gordita Bold"/>
              <a:cs typeface="Gordita Bold"/>
              <a:sym typeface="Gordita Bold"/>
            </a:endParaRPr>
          </a:p>
        </p:txBody>
      </p:sp>
      <p:sp>
        <p:nvSpPr>
          <p:cNvPr id="82" name="AutoShape 82"/>
          <p:cNvSpPr/>
          <p:nvPr/>
        </p:nvSpPr>
        <p:spPr>
          <a:xfrm flipV="1">
            <a:off x="13905998" y="7814571"/>
            <a:ext cx="0" cy="1313180"/>
          </a:xfrm>
          <a:prstGeom prst="line">
            <a:avLst/>
          </a:prstGeom>
          <a:ln w="19050" cap="rnd">
            <a:solidFill>
              <a:srgbClr val="F6CD91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CA"/>
          </a:p>
        </p:txBody>
      </p:sp>
      <p:grpSp>
        <p:nvGrpSpPr>
          <p:cNvPr id="83" name="Group 83"/>
          <p:cNvGrpSpPr/>
          <p:nvPr/>
        </p:nvGrpSpPr>
        <p:grpSpPr>
          <a:xfrm>
            <a:off x="13632692" y="7755472"/>
            <a:ext cx="546611" cy="546611"/>
            <a:chOff x="0" y="0"/>
            <a:chExt cx="812800" cy="812800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CD91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599" b="1" u="none" strike="noStrike">
                  <a:solidFill>
                    <a:srgbClr val="000000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06</a:t>
              </a:r>
            </a:p>
          </p:txBody>
        </p:sp>
      </p:grpSp>
      <p:sp>
        <p:nvSpPr>
          <p:cNvPr id="86" name="TextBox 86"/>
          <p:cNvSpPr txBox="1"/>
          <p:nvPr/>
        </p:nvSpPr>
        <p:spPr>
          <a:xfrm>
            <a:off x="14591248" y="7489753"/>
            <a:ext cx="2668052" cy="1262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2000" b="1" dirty="0"/>
              <a:t>Unconscious bias influencing decisions on ratings, discipline, or development.</a:t>
            </a:r>
            <a:endParaRPr lang="en-US" sz="2000" b="1" dirty="0">
              <a:solidFill>
                <a:srgbClr val="000000"/>
              </a:solidFill>
              <a:latin typeface="Gordita Bold"/>
              <a:ea typeface="Gordita Bold"/>
              <a:cs typeface="Gordita Bold"/>
              <a:sym typeface="Gordita Bold"/>
            </a:endParaRPr>
          </a:p>
        </p:txBody>
      </p:sp>
      <p:sp>
        <p:nvSpPr>
          <p:cNvPr id="87" name="TextBox 87"/>
          <p:cNvSpPr txBox="1"/>
          <p:nvPr/>
        </p:nvSpPr>
        <p:spPr>
          <a:xfrm>
            <a:off x="1765235" y="929293"/>
            <a:ext cx="13846064" cy="806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 dirty="0"/>
              <a:t>Bias &amp; Fairness: Senior Leader Responsibility</a:t>
            </a:r>
            <a:endParaRPr lang="en-US" sz="4800" b="1" dirty="0">
              <a:solidFill>
                <a:srgbClr val="000000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6F4BD83-32A2-AAFC-7D96-6D0D3CF49B0A}"/>
              </a:ext>
            </a:extLst>
          </p:cNvPr>
          <p:cNvSpPr txBox="1"/>
          <p:nvPr/>
        </p:nvSpPr>
        <p:spPr>
          <a:xfrm>
            <a:off x="2292259" y="4632951"/>
            <a:ext cx="412463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5400" dirty="0">
                <a:solidFill>
                  <a:schemeClr val="bg2"/>
                </a:solidFill>
              </a:rPr>
              <a:t>Senior leaders must actively guard against:</a:t>
            </a:r>
          </a:p>
        </p:txBody>
      </p:sp>
      <p:sp>
        <p:nvSpPr>
          <p:cNvPr id="99" name="Freeform 7">
            <a:extLst>
              <a:ext uri="{FF2B5EF4-FFF2-40B4-BE49-F238E27FC236}">
                <a16:creationId xmlns:a16="http://schemas.microsoft.com/office/drawing/2014/main" id="{CE88E568-A776-66EA-C03C-3132563BEEC4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E3A27A3-0905-3ED4-7104-67ADF4FCFA0B}"/>
              </a:ext>
            </a:extLst>
          </p:cNvPr>
          <p:cNvSpPr/>
          <p:nvPr/>
        </p:nvSpPr>
        <p:spPr>
          <a:xfrm>
            <a:off x="127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69A5C7C5-1A32-1091-25C9-3D47EE58CA6E}"/>
              </a:ext>
            </a:extLst>
          </p:cNvPr>
          <p:cNvSpPr txBox="1"/>
          <p:nvPr/>
        </p:nvSpPr>
        <p:spPr>
          <a:xfrm>
            <a:off x="3308048" y="1267833"/>
            <a:ext cx="11138503" cy="29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CA" sz="6600" dirty="0"/>
              <a:t>Development &amp; Succession</a:t>
            </a:r>
          </a:p>
          <a:p>
            <a:pPr algn="ctr">
              <a:lnSpc>
                <a:spcPts val="7679"/>
              </a:lnSpc>
            </a:pPr>
            <a:r>
              <a:rPr lang="en-CA" sz="3200" dirty="0"/>
              <a:t>Performance management should inform:</a:t>
            </a:r>
          </a:p>
          <a:p>
            <a:pPr algn="ctr">
              <a:lnSpc>
                <a:spcPts val="7679"/>
              </a:lnSpc>
            </a:pPr>
            <a:endParaRPr lang="en-US" sz="6399" b="1" dirty="0">
              <a:latin typeface="DM Sans Bold"/>
              <a:ea typeface="DM Sans Bold"/>
              <a:cs typeface="DM Sans Bold"/>
              <a:sym typeface="DM Sans Bold"/>
            </a:endParaRPr>
          </a:p>
        </p:txBody>
      </p:sp>
      <p:graphicFrame>
        <p:nvGraphicFramePr>
          <p:cNvPr id="29" name="Diagram 28">
            <a:extLst>
              <a:ext uri="{FF2B5EF4-FFF2-40B4-BE49-F238E27FC236}">
                <a16:creationId xmlns:a16="http://schemas.microsoft.com/office/drawing/2014/main" id="{89DBE30C-9BB2-E6E2-D1CA-47C102E3B7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5800115"/>
              </p:ext>
            </p:extLst>
          </p:nvPr>
        </p:nvGraphicFramePr>
        <p:xfrm>
          <a:off x="1447800" y="571500"/>
          <a:ext cx="14935200" cy="8940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reeform 7">
            <a:extLst>
              <a:ext uri="{FF2B5EF4-FFF2-40B4-BE49-F238E27FC236}">
                <a16:creationId xmlns:a16="http://schemas.microsoft.com/office/drawing/2014/main" id="{AF88949A-8BE6-7293-DA66-F33756355CA8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5047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BF28A-2116-9A6B-64F4-0FF198C08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597291A-34D7-7668-C041-6EA0C2DF73F2}"/>
              </a:ext>
            </a:extLst>
          </p:cNvPr>
          <p:cNvSpPr/>
          <p:nvPr/>
        </p:nvSpPr>
        <p:spPr>
          <a:xfrm>
            <a:off x="-36286" y="-1814"/>
            <a:ext cx="18324286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DC043D9E-665F-7112-456F-597A2BF441BE}"/>
              </a:ext>
            </a:extLst>
          </p:cNvPr>
          <p:cNvSpPr txBox="1"/>
          <p:nvPr/>
        </p:nvSpPr>
        <p:spPr>
          <a:xfrm>
            <a:off x="3574748" y="449337"/>
            <a:ext cx="11138503" cy="197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CA" sz="6600" dirty="0"/>
              <a:t>What HR Will Support</a:t>
            </a:r>
          </a:p>
          <a:p>
            <a:pPr algn="ctr">
              <a:lnSpc>
                <a:spcPts val="7679"/>
              </a:lnSpc>
            </a:pPr>
            <a:r>
              <a:rPr lang="en-CA" sz="4800" dirty="0"/>
              <a:t>HR will:</a:t>
            </a:r>
            <a:endParaRPr lang="en-US" sz="4800" b="1" dirty="0"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3A2AF9-8849-EF75-7074-2B493F493C48}"/>
              </a:ext>
            </a:extLst>
          </p:cNvPr>
          <p:cNvSpPr txBox="1"/>
          <p:nvPr/>
        </p:nvSpPr>
        <p:spPr>
          <a:xfrm>
            <a:off x="952499" y="3279457"/>
            <a:ext cx="163830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3200" dirty="0"/>
              <a:t>🛠️ Provide tools, templates, and training.</a:t>
            </a:r>
          </a:p>
          <a:p>
            <a:pPr algn="ctr"/>
            <a:br>
              <a:rPr lang="en-US" sz="3200" dirty="0"/>
            </a:br>
            <a:r>
              <a:rPr lang="en-US" sz="3200" dirty="0"/>
              <a:t>💬 Support difficult and sensitive performance conversations.</a:t>
            </a:r>
          </a:p>
          <a:p>
            <a:pPr algn="ctr"/>
            <a:br>
              <a:rPr lang="en-US" sz="3200" dirty="0"/>
            </a:br>
            <a:r>
              <a:rPr lang="en-US" sz="3200" dirty="0"/>
              <a:t>⚖️ Ensure legal, policy, and regulatory compliance.</a:t>
            </a:r>
          </a:p>
          <a:p>
            <a:pPr algn="ctr"/>
            <a:br>
              <a:rPr lang="en-US" sz="3200" dirty="0"/>
            </a:br>
            <a:r>
              <a:rPr lang="en-US" sz="3200" dirty="0"/>
              <a:t>🚨 Escalate risks appropriately and in a timely manner.</a:t>
            </a:r>
          </a:p>
          <a:p>
            <a:pPr algn="ctr"/>
            <a:br>
              <a:rPr lang="en-US" sz="3200" dirty="0"/>
            </a:br>
            <a:r>
              <a:rPr lang="en-US" sz="3200" dirty="0"/>
              <a:t>🔄 Maintain consistency across departments and leadership teams.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n-US" sz="3600" b="1" dirty="0"/>
          </a:p>
          <a:p>
            <a:pPr algn="ctr"/>
            <a:endParaRPr lang="en-US" sz="3600" b="1" dirty="0"/>
          </a:p>
          <a:p>
            <a:endParaRPr lang="en-CA" sz="4400" dirty="0"/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1E9EE27A-2E87-F845-EE6D-F1E929C328FD}"/>
              </a:ext>
            </a:extLst>
          </p:cNvPr>
          <p:cNvSpPr/>
          <p:nvPr/>
        </p:nvSpPr>
        <p:spPr>
          <a:xfrm>
            <a:off x="2362200" y="8525827"/>
            <a:ext cx="14173200" cy="1063050"/>
          </a:xfrm>
          <a:prstGeom prst="round2SameRect">
            <a:avLst/>
          </a:prstGeom>
          <a:gradFill>
            <a:gsLst>
              <a:gs pos="0">
                <a:srgbClr val="567A77"/>
              </a:gs>
              <a:gs pos="25000">
                <a:srgbClr val="3E6572">
                  <a:alpha val="100000"/>
                </a:srgbClr>
              </a:gs>
              <a:gs pos="50000">
                <a:srgbClr val="567A77"/>
              </a:gs>
              <a:gs pos="75000">
                <a:srgbClr val="0E3A4D">
                  <a:alpha val="100000"/>
                </a:srgbClr>
              </a:gs>
              <a:gs pos="100000">
                <a:srgbClr val="567A77"/>
              </a:gs>
            </a:gsLst>
            <a:lin ang="54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HR is a partner — not the owner of performance.</a:t>
            </a:r>
            <a:endParaRPr lang="en-US" sz="2400" dirty="0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318FFF6E-AD78-1DC7-D03A-68558C613939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5751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328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TextBox 4"/>
          <p:cNvSpPr txBox="1"/>
          <p:nvPr/>
        </p:nvSpPr>
        <p:spPr>
          <a:xfrm>
            <a:off x="982219" y="0"/>
            <a:ext cx="15248381" cy="1005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4800" dirty="0">
                <a:solidFill>
                  <a:srgbClr val="3B3B3B"/>
                </a:solidFill>
                <a:latin typeface="Anantason"/>
                <a:ea typeface="Anantason"/>
                <a:cs typeface="Anantason"/>
                <a:sym typeface="Anantason"/>
              </a:rPr>
              <a:t>What We Expect From Senior Leaders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2219" y="2297660"/>
            <a:ext cx="16277081" cy="7063280"/>
          </a:xfrm>
          <a:prstGeom prst="rect">
            <a:avLst/>
          </a:prstGeom>
          <a:gradFill>
            <a:gsLst>
              <a:gs pos="0">
                <a:srgbClr val="567A77"/>
              </a:gs>
              <a:gs pos="25000">
                <a:srgbClr val="3E6572">
                  <a:alpha val="100000"/>
                </a:srgbClr>
              </a:gs>
              <a:gs pos="50000">
                <a:srgbClr val="567A77"/>
              </a:gs>
              <a:gs pos="75000">
                <a:srgbClr val="0E3A4D">
                  <a:alpha val="100000"/>
                </a:srgbClr>
              </a:gs>
              <a:gs pos="100000">
                <a:srgbClr val="567A77"/>
              </a:gs>
            </a:gsLst>
            <a:lin ang="5400000" scaled="0"/>
          </a:gradFill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200" dirty="0">
                <a:solidFill>
                  <a:schemeClr val="bg2"/>
                </a:solidFill>
                <a:latin typeface="Anantason"/>
                <a:ea typeface="Anantason"/>
                <a:cs typeface="Anantason"/>
                <a:sym typeface="Anantason"/>
              </a:rPr>
              <a:t>Senior leaders are expected to:</a:t>
            </a:r>
          </a:p>
          <a:p>
            <a:pPr algn="l">
              <a:lnSpc>
                <a:spcPts val="4320"/>
              </a:lnSpc>
            </a:pPr>
            <a:endParaRPr lang="en-US" sz="3200" dirty="0">
              <a:solidFill>
                <a:schemeClr val="bg2"/>
              </a:solidFill>
              <a:latin typeface="Anantason"/>
              <a:ea typeface="Anantason"/>
              <a:cs typeface="Anantason"/>
              <a:sym typeface="Anantason"/>
            </a:endParaRPr>
          </a:p>
          <a:p>
            <a:pPr marL="777240" lvl="1" indent="-388620" algn="l">
              <a:lnSpc>
                <a:spcPts val="4320"/>
              </a:lnSpc>
              <a:buFont typeface="Arial"/>
              <a:buChar char="•"/>
            </a:pPr>
            <a:r>
              <a:rPr lang="en-US" sz="3200" dirty="0">
                <a:solidFill>
                  <a:schemeClr val="bg2"/>
                </a:solidFill>
                <a:latin typeface="Anantason"/>
                <a:ea typeface="Anantason"/>
                <a:cs typeface="Anantason"/>
                <a:sym typeface="Anantason"/>
              </a:rPr>
              <a:t>Champion performance accountability.</a:t>
            </a:r>
          </a:p>
          <a:p>
            <a:pPr marL="388620" lvl="1" algn="l">
              <a:lnSpc>
                <a:spcPts val="4320"/>
              </a:lnSpc>
            </a:pPr>
            <a:endParaRPr lang="en-US" sz="3200" dirty="0">
              <a:solidFill>
                <a:schemeClr val="bg2"/>
              </a:solidFill>
              <a:latin typeface="Anantason"/>
              <a:ea typeface="Anantason"/>
              <a:cs typeface="Anantason"/>
              <a:sym typeface="Anantason"/>
            </a:endParaRPr>
          </a:p>
          <a:p>
            <a:pPr marL="777240" lvl="1" indent="-388620" algn="l">
              <a:lnSpc>
                <a:spcPts val="4320"/>
              </a:lnSpc>
              <a:buFont typeface="Arial"/>
              <a:buChar char="•"/>
            </a:pPr>
            <a:r>
              <a:rPr lang="en-US" sz="3200" dirty="0">
                <a:solidFill>
                  <a:schemeClr val="bg2"/>
                </a:solidFill>
                <a:latin typeface="Anantason"/>
                <a:ea typeface="Anantason"/>
                <a:cs typeface="Anantason"/>
                <a:sym typeface="Anantason"/>
              </a:rPr>
              <a:t>Hold managers accountable for follow-through.</a:t>
            </a:r>
          </a:p>
          <a:p>
            <a:pPr marL="388620" lvl="1" algn="l">
              <a:lnSpc>
                <a:spcPts val="4320"/>
              </a:lnSpc>
            </a:pPr>
            <a:endParaRPr lang="en-US" sz="3200" dirty="0">
              <a:solidFill>
                <a:schemeClr val="bg2"/>
              </a:solidFill>
              <a:latin typeface="Anantason"/>
              <a:ea typeface="Anantason"/>
              <a:cs typeface="Anantason"/>
              <a:sym typeface="Anantason"/>
            </a:endParaRPr>
          </a:p>
          <a:p>
            <a:pPr marL="777240" lvl="1" indent="-388620" algn="l">
              <a:lnSpc>
                <a:spcPts val="4320"/>
              </a:lnSpc>
              <a:buFont typeface="Arial"/>
              <a:buChar char="•"/>
            </a:pPr>
            <a:r>
              <a:rPr lang="en-US" sz="3200" dirty="0">
                <a:solidFill>
                  <a:schemeClr val="bg2"/>
                </a:solidFill>
                <a:latin typeface="Anantason"/>
                <a:ea typeface="Anantason"/>
                <a:cs typeface="Anantason"/>
                <a:sym typeface="Anantason"/>
              </a:rPr>
              <a:t>Address patterns, not just individuals.</a:t>
            </a:r>
          </a:p>
          <a:p>
            <a:pPr marL="777240" lvl="1" indent="-388620" algn="l">
              <a:lnSpc>
                <a:spcPts val="4320"/>
              </a:lnSpc>
              <a:buFont typeface="Arial"/>
              <a:buChar char="•"/>
            </a:pPr>
            <a:endParaRPr lang="en-US" sz="3200" dirty="0">
              <a:solidFill>
                <a:schemeClr val="bg2"/>
              </a:solidFill>
              <a:latin typeface="Anantason"/>
              <a:ea typeface="Anantason"/>
              <a:cs typeface="Anantason"/>
              <a:sym typeface="Anantason"/>
            </a:endParaRPr>
          </a:p>
          <a:p>
            <a:pPr marL="777240" lvl="1" indent="-388620" algn="l">
              <a:lnSpc>
                <a:spcPts val="4320"/>
              </a:lnSpc>
              <a:buFont typeface="Arial"/>
              <a:buChar char="•"/>
            </a:pPr>
            <a:r>
              <a:rPr lang="en-US" sz="3200" dirty="0">
                <a:solidFill>
                  <a:schemeClr val="bg2"/>
                </a:solidFill>
                <a:latin typeface="Anantason"/>
                <a:ea typeface="Anantason"/>
                <a:cs typeface="Anantason"/>
                <a:sym typeface="Anantason"/>
              </a:rPr>
              <a:t>Support fair and timely decisions.</a:t>
            </a:r>
          </a:p>
          <a:p>
            <a:pPr marL="777240" lvl="1" indent="-388620" algn="l">
              <a:lnSpc>
                <a:spcPts val="4320"/>
              </a:lnSpc>
              <a:buFont typeface="Arial"/>
              <a:buChar char="•"/>
            </a:pPr>
            <a:endParaRPr lang="en-US" sz="3200" dirty="0">
              <a:solidFill>
                <a:schemeClr val="bg2"/>
              </a:solidFill>
              <a:latin typeface="Anantason"/>
              <a:ea typeface="Anantason"/>
              <a:cs typeface="Anantason"/>
              <a:sym typeface="Anantason"/>
            </a:endParaRPr>
          </a:p>
          <a:p>
            <a:pPr marL="777240" lvl="1" indent="-388620" algn="l">
              <a:lnSpc>
                <a:spcPts val="4320"/>
              </a:lnSpc>
              <a:buFont typeface="Arial"/>
              <a:buChar char="•"/>
            </a:pPr>
            <a:r>
              <a:rPr lang="en-US" sz="3200" dirty="0">
                <a:solidFill>
                  <a:schemeClr val="bg2"/>
                </a:solidFill>
                <a:latin typeface="Anantason"/>
                <a:ea typeface="Anantason"/>
                <a:cs typeface="Anantason"/>
                <a:sym typeface="Anantason"/>
              </a:rPr>
              <a:t>Model feedback-friendly leadership</a:t>
            </a:r>
            <a:r>
              <a:rPr lang="en-US" sz="3200" dirty="0">
                <a:solidFill>
                  <a:srgbClr val="3B3B3B"/>
                </a:solidFill>
                <a:latin typeface="Anantason"/>
                <a:ea typeface="Anantason"/>
                <a:cs typeface="Anantason"/>
                <a:sym typeface="Anantason"/>
              </a:rPr>
              <a:t>.</a:t>
            </a:r>
          </a:p>
          <a:p>
            <a:pPr algn="l">
              <a:lnSpc>
                <a:spcPts val="3239"/>
              </a:lnSpc>
            </a:pPr>
            <a:endParaRPr lang="en-US" sz="3200" dirty="0">
              <a:solidFill>
                <a:srgbClr val="3B3B3B"/>
              </a:solidFill>
              <a:latin typeface="Anantason"/>
              <a:ea typeface="Anantason"/>
              <a:cs typeface="Anantason"/>
              <a:sym typeface="Anantason"/>
            </a:endParaRPr>
          </a:p>
          <a:p>
            <a:pPr algn="l">
              <a:lnSpc>
                <a:spcPts val="2160"/>
              </a:lnSpc>
            </a:pPr>
            <a:endParaRPr lang="en-US" sz="3200" dirty="0">
              <a:solidFill>
                <a:srgbClr val="3B3B3B"/>
              </a:solidFill>
              <a:latin typeface="Anantason"/>
              <a:ea typeface="Anantason"/>
              <a:cs typeface="Anantason"/>
              <a:sym typeface="Anantason"/>
            </a:endParaRPr>
          </a:p>
          <a:p>
            <a:pPr algn="l">
              <a:lnSpc>
                <a:spcPts val="2160"/>
              </a:lnSpc>
            </a:pPr>
            <a:endParaRPr lang="en-US" sz="3200" dirty="0">
              <a:solidFill>
                <a:srgbClr val="3B3B3B"/>
              </a:solidFill>
              <a:latin typeface="Anantason"/>
              <a:ea typeface="Anantason"/>
              <a:cs typeface="Anantason"/>
              <a:sym typeface="Anantason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9811396" y="5829300"/>
            <a:ext cx="7157728" cy="2576629"/>
          </a:xfrm>
          <a:custGeom>
            <a:avLst/>
            <a:gdLst/>
            <a:ahLst/>
            <a:cxnLst/>
            <a:rect l="l" t="t" r="r" b="b"/>
            <a:pathLst>
              <a:path w="9072870" h="4162492">
                <a:moveTo>
                  <a:pt x="0" y="0"/>
                </a:moveTo>
                <a:lnTo>
                  <a:pt x="9072870" y="0"/>
                </a:lnTo>
                <a:lnTo>
                  <a:pt x="9072870" y="4162493"/>
                </a:lnTo>
                <a:lnTo>
                  <a:pt x="0" y="41624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529" b="-769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AEB2FA41-A968-C37F-CB2B-03A3FD66614F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370ED-CAB2-BAB3-EFB6-06DB76E32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8A15024-45B5-A2F0-9A7B-EA157C7E633D}"/>
              </a:ext>
            </a:extLst>
          </p:cNvPr>
          <p:cNvSpPr/>
          <p:nvPr/>
        </p:nvSpPr>
        <p:spPr>
          <a:xfrm>
            <a:off x="-151408" y="-48642"/>
            <a:ext cx="18439407" cy="1033564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3D6C507F-0E93-AB10-2190-CB3E8A66EBCF}"/>
              </a:ext>
            </a:extLst>
          </p:cNvPr>
          <p:cNvSpPr txBox="1"/>
          <p:nvPr/>
        </p:nvSpPr>
        <p:spPr>
          <a:xfrm>
            <a:off x="2133600" y="800100"/>
            <a:ext cx="14254571" cy="1368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 dirty="0">
                <a:latin typeface="Open Sans Bold"/>
                <a:ea typeface="Open Sans Bold"/>
                <a:cs typeface="Open Sans Bold"/>
                <a:sym typeface="Open Sans Bold"/>
              </a:rPr>
              <a:t>What Success Looks Like</a:t>
            </a:r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2EAFD9B4-7502-2247-F182-C4AF01F7B1C8}"/>
              </a:ext>
            </a:extLst>
          </p:cNvPr>
          <p:cNvGrpSpPr/>
          <p:nvPr/>
        </p:nvGrpSpPr>
        <p:grpSpPr>
          <a:xfrm>
            <a:off x="1316038" y="2680604"/>
            <a:ext cx="15943262" cy="6577695"/>
            <a:chOff x="0" y="0"/>
            <a:chExt cx="4199048" cy="1732397"/>
          </a:xfrm>
          <a:gradFill>
            <a:gsLst>
              <a:gs pos="0">
                <a:srgbClr val="567A77"/>
              </a:gs>
              <a:gs pos="25000">
                <a:srgbClr val="3E6572">
                  <a:alpha val="100000"/>
                </a:srgbClr>
              </a:gs>
              <a:gs pos="50000">
                <a:srgbClr val="567A77"/>
              </a:gs>
              <a:gs pos="75000">
                <a:srgbClr val="0E3A4D">
                  <a:alpha val="100000"/>
                </a:srgbClr>
              </a:gs>
              <a:gs pos="100000">
                <a:srgbClr val="567A77"/>
              </a:gs>
            </a:gsLst>
            <a:lin ang="5400000" scaled="0"/>
          </a:gradFill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CAB8A1DA-7409-A748-0DA0-2961183B887F}"/>
                </a:ext>
              </a:extLst>
            </p:cNvPr>
            <p:cNvSpPr/>
            <p:nvPr/>
          </p:nvSpPr>
          <p:spPr>
            <a:xfrm>
              <a:off x="0" y="0"/>
              <a:ext cx="4199048" cy="1732397"/>
            </a:xfrm>
            <a:custGeom>
              <a:avLst/>
              <a:gdLst/>
              <a:ahLst/>
              <a:cxnLst/>
              <a:rect l="l" t="t" r="r" b="b"/>
              <a:pathLst>
                <a:path w="4199048" h="1732397">
                  <a:moveTo>
                    <a:pt x="15539" y="0"/>
                  </a:moveTo>
                  <a:lnTo>
                    <a:pt x="4183509" y="0"/>
                  </a:lnTo>
                  <a:cubicBezTo>
                    <a:pt x="4187630" y="0"/>
                    <a:pt x="4191583" y="1637"/>
                    <a:pt x="4194497" y="4551"/>
                  </a:cubicBezTo>
                  <a:cubicBezTo>
                    <a:pt x="4197411" y="7465"/>
                    <a:pt x="4199048" y="11418"/>
                    <a:pt x="4199048" y="15539"/>
                  </a:cubicBezTo>
                  <a:lnTo>
                    <a:pt x="4199048" y="1716858"/>
                  </a:lnTo>
                  <a:cubicBezTo>
                    <a:pt x="4199048" y="1725440"/>
                    <a:pt x="4192091" y="1732397"/>
                    <a:pt x="4183509" y="1732397"/>
                  </a:cubicBezTo>
                  <a:lnTo>
                    <a:pt x="15539" y="1732397"/>
                  </a:lnTo>
                  <a:cubicBezTo>
                    <a:pt x="11418" y="1732397"/>
                    <a:pt x="7465" y="1730760"/>
                    <a:pt x="4551" y="1727846"/>
                  </a:cubicBezTo>
                  <a:cubicBezTo>
                    <a:pt x="1637" y="1724932"/>
                    <a:pt x="0" y="1720979"/>
                    <a:pt x="0" y="1716858"/>
                  </a:cubicBezTo>
                  <a:lnTo>
                    <a:pt x="0" y="15539"/>
                  </a:lnTo>
                  <a:cubicBezTo>
                    <a:pt x="0" y="6957"/>
                    <a:pt x="6957" y="0"/>
                    <a:pt x="15539" y="0"/>
                  </a:cubicBezTo>
                  <a:close/>
                </a:path>
              </a:pathLst>
            </a:custGeom>
            <a:grpFill/>
            <a:ln w="66675" cap="rnd">
              <a:solidFill>
                <a:srgbClr val="E6E3D2"/>
              </a:solidFill>
              <a:prstDash val="solid"/>
              <a:rou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8" name="TextBox 6">
              <a:extLst>
                <a:ext uri="{FF2B5EF4-FFF2-40B4-BE49-F238E27FC236}">
                  <a16:creationId xmlns:a16="http://schemas.microsoft.com/office/drawing/2014/main" id="{6054D156-FEAC-32DE-7AFB-89505213C351}"/>
                </a:ext>
              </a:extLst>
            </p:cNvPr>
            <p:cNvSpPr txBox="1"/>
            <p:nvPr/>
          </p:nvSpPr>
          <p:spPr>
            <a:xfrm>
              <a:off x="0" y="-38100"/>
              <a:ext cx="4199048" cy="1770497"/>
            </a:xfrm>
            <a:prstGeom prst="rect">
              <a:avLst/>
            </a:prstGeom>
            <a:grpFill/>
            <a:ln>
              <a:solidFill>
                <a:srgbClr val="E6E3D2"/>
              </a:solidFill>
            </a:ln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7">
            <a:extLst>
              <a:ext uri="{FF2B5EF4-FFF2-40B4-BE49-F238E27FC236}">
                <a16:creationId xmlns:a16="http://schemas.microsoft.com/office/drawing/2014/main" id="{6CE7D8B0-207A-AFA0-568B-926FE453F892}"/>
              </a:ext>
            </a:extLst>
          </p:cNvPr>
          <p:cNvSpPr txBox="1"/>
          <p:nvPr/>
        </p:nvSpPr>
        <p:spPr>
          <a:xfrm>
            <a:off x="2168171" y="2935058"/>
            <a:ext cx="14238996" cy="5903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74"/>
              </a:lnSpc>
            </a:pPr>
            <a:r>
              <a:rPr lang="en-US" sz="4767" b="1" dirty="0">
                <a:solidFill>
                  <a:schemeClr val="bg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 12 months, success means:</a:t>
            </a:r>
          </a:p>
          <a:p>
            <a:pPr marL="1029354" lvl="1" indent="-514677" algn="l">
              <a:lnSpc>
                <a:spcPts val="6674"/>
              </a:lnSpc>
              <a:buFont typeface="Arial"/>
              <a:buChar char="•"/>
            </a:pPr>
            <a:r>
              <a:rPr lang="en-US" sz="4767" b="1" dirty="0">
                <a:solidFill>
                  <a:schemeClr val="bg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Clear expectations across teams</a:t>
            </a:r>
          </a:p>
          <a:p>
            <a:pPr marL="1029354" lvl="1" indent="-514677" algn="l">
              <a:lnSpc>
                <a:spcPts val="6674"/>
              </a:lnSpc>
              <a:buFont typeface="Arial"/>
              <a:buChar char="•"/>
            </a:pPr>
            <a:r>
              <a:rPr lang="en-US" sz="4767" b="1" dirty="0">
                <a:solidFill>
                  <a:schemeClr val="bg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Fewer performance surprises</a:t>
            </a:r>
          </a:p>
          <a:p>
            <a:pPr marL="1029354" lvl="1" indent="-514677" algn="l">
              <a:lnSpc>
                <a:spcPts val="6674"/>
              </a:lnSpc>
              <a:buFont typeface="Arial"/>
              <a:buChar char="•"/>
            </a:pPr>
            <a:r>
              <a:rPr lang="en-US" sz="4767" b="1" dirty="0">
                <a:solidFill>
                  <a:schemeClr val="bg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Stronger documentation</a:t>
            </a:r>
          </a:p>
          <a:p>
            <a:pPr marL="1029354" lvl="1" indent="-514677" algn="l">
              <a:lnSpc>
                <a:spcPts val="6674"/>
              </a:lnSpc>
              <a:buFont typeface="Arial"/>
              <a:buChar char="•"/>
            </a:pPr>
            <a:r>
              <a:rPr lang="en-US" sz="4767" b="1" dirty="0">
                <a:solidFill>
                  <a:schemeClr val="bg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Fairer decisions</a:t>
            </a:r>
          </a:p>
          <a:p>
            <a:pPr marL="1029354" lvl="1" indent="-514677" algn="l">
              <a:lnSpc>
                <a:spcPts val="6674"/>
              </a:lnSpc>
              <a:buFont typeface="Arial"/>
              <a:buChar char="•"/>
            </a:pPr>
            <a:r>
              <a:rPr lang="en-US" sz="4767" b="1" dirty="0">
                <a:solidFill>
                  <a:schemeClr val="bg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Higher engagement and trust</a:t>
            </a:r>
          </a:p>
          <a:p>
            <a:pPr algn="l">
              <a:lnSpc>
                <a:spcPts val="6674"/>
              </a:lnSpc>
            </a:pPr>
            <a:endParaRPr lang="en-US" sz="4767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4" name="Freeform 9">
            <a:extLst>
              <a:ext uri="{FF2B5EF4-FFF2-40B4-BE49-F238E27FC236}">
                <a16:creationId xmlns:a16="http://schemas.microsoft.com/office/drawing/2014/main" id="{FD9C721E-2771-2D00-1C30-AD14952E3B82}"/>
              </a:ext>
            </a:extLst>
          </p:cNvPr>
          <p:cNvSpPr/>
          <p:nvPr/>
        </p:nvSpPr>
        <p:spPr>
          <a:xfrm>
            <a:off x="1600200" y="4000500"/>
            <a:ext cx="846963" cy="4114800"/>
          </a:xfrm>
          <a:custGeom>
            <a:avLst/>
            <a:gdLst/>
            <a:ahLst/>
            <a:cxnLst/>
            <a:rect l="l" t="t" r="r" b="b"/>
            <a:pathLst>
              <a:path w="846963" h="4114800">
                <a:moveTo>
                  <a:pt x="0" y="0"/>
                </a:moveTo>
                <a:lnTo>
                  <a:pt x="846963" y="0"/>
                </a:lnTo>
                <a:lnTo>
                  <a:pt x="84696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A5ECBF4F-8A03-D28E-F2B6-D01DB0C85582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7553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65CF3-C62B-AB97-FD3E-960606697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0102633-31F9-96DA-8FE6-EB12B0A2F8CC}"/>
              </a:ext>
            </a:extLst>
          </p:cNvPr>
          <p:cNvSpPr/>
          <p:nvPr/>
        </p:nvSpPr>
        <p:spPr>
          <a:xfrm>
            <a:off x="-118750" y="1814"/>
            <a:ext cx="1840675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477263-EC31-A0FD-4FDE-8B57D793867A}"/>
              </a:ext>
            </a:extLst>
          </p:cNvPr>
          <p:cNvSpPr txBox="1"/>
          <p:nvPr/>
        </p:nvSpPr>
        <p:spPr>
          <a:xfrm>
            <a:off x="2362200" y="340491"/>
            <a:ext cx="11734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800" b="1" dirty="0"/>
              <a:t>Closing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E5F5FC1-B713-177C-ADCB-C1561C9263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5560162"/>
              </p:ext>
            </p:extLst>
          </p:nvPr>
        </p:nvGraphicFramePr>
        <p:xfrm>
          <a:off x="685800" y="1752570"/>
          <a:ext cx="161163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reeform 7">
            <a:extLst>
              <a:ext uri="{FF2B5EF4-FFF2-40B4-BE49-F238E27FC236}">
                <a16:creationId xmlns:a16="http://schemas.microsoft.com/office/drawing/2014/main" id="{809C4175-A95F-CC70-5395-F04F8C1D6B53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9006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39C3F-A9E1-2AB7-C5AD-9514B9700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635AC96-924A-6111-1138-FCA309BDB7F7}"/>
              </a:ext>
            </a:extLst>
          </p:cNvPr>
          <p:cNvSpPr/>
          <p:nvPr/>
        </p:nvSpPr>
        <p:spPr>
          <a:xfrm>
            <a:off x="-151407" y="-48642"/>
            <a:ext cx="1840675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6A6C2023-37D4-7DC4-7F39-30C9A0E16892}"/>
              </a:ext>
            </a:extLst>
          </p:cNvPr>
          <p:cNvSpPr/>
          <p:nvPr/>
        </p:nvSpPr>
        <p:spPr>
          <a:xfrm>
            <a:off x="16002000" y="293676"/>
            <a:ext cx="1934248" cy="450418"/>
          </a:xfrm>
          <a:custGeom>
            <a:avLst/>
            <a:gdLst/>
            <a:ahLst/>
            <a:cxnLst/>
            <a:rect l="l" t="t" r="r" b="b"/>
            <a:pathLst>
              <a:path w="3291451" h="976636">
                <a:moveTo>
                  <a:pt x="0" y="0"/>
                </a:moveTo>
                <a:lnTo>
                  <a:pt x="3291451" y="0"/>
                </a:lnTo>
                <a:lnTo>
                  <a:pt x="3291451" y="976636"/>
                </a:lnTo>
                <a:lnTo>
                  <a:pt x="0" y="9766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C1107-796B-BA16-2C7B-40001568B699}"/>
              </a:ext>
            </a:extLst>
          </p:cNvPr>
          <p:cNvSpPr txBox="1"/>
          <p:nvPr/>
        </p:nvSpPr>
        <p:spPr>
          <a:xfrm>
            <a:off x="6019800" y="531585"/>
            <a:ext cx="3657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6000" b="1" dirty="0">
                <a:latin typeface="Garamond" panose="02020404030301010803" pitchFamily="18" charset="0"/>
              </a:rPr>
              <a:t>Resources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D7FE44-B159-1CC0-DC42-431A95A7A200}"/>
              </a:ext>
            </a:extLst>
          </p:cNvPr>
          <p:cNvSpPr txBox="1"/>
          <p:nvPr/>
        </p:nvSpPr>
        <p:spPr>
          <a:xfrm>
            <a:off x="1676400" y="2628900"/>
            <a:ext cx="14325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>
                <a:latin typeface="Garamond" panose="02020404030301010803" pitchFamily="18" charset="0"/>
              </a:rPr>
              <a:t> </a:t>
            </a:r>
          </a:p>
          <a:p>
            <a:r>
              <a:rPr lang="en-CA" sz="2800" b="1" dirty="0">
                <a:latin typeface="Garamond" panose="02020404030301010803" pitchFamily="18" charset="0"/>
              </a:rPr>
              <a:t>Confederacy of Mainland Mi’kmaq (CMM)</a:t>
            </a:r>
            <a:br>
              <a:rPr lang="en-CA" sz="2800" dirty="0">
                <a:latin typeface="Garamond" panose="02020404030301010803" pitchFamily="18" charset="0"/>
              </a:rPr>
            </a:br>
            <a:r>
              <a:rPr lang="en-CA" sz="2800" u="sng" dirty="0">
                <a:latin typeface="Garamond" panose="02020404030301010803" pitchFamily="18" charset="0"/>
                <a:hlinkClick r:id="rId5"/>
              </a:rPr>
              <a:t>Performance Management – How to get it right</a:t>
            </a:r>
            <a:r>
              <a:rPr lang="en-CA" sz="2800" b="1" dirty="0">
                <a:latin typeface="Garamond" panose="02020404030301010803" pitchFamily="18" charset="0"/>
              </a:rPr>
              <a:t>.</a:t>
            </a:r>
            <a:r>
              <a:rPr lang="en-CA" sz="2800" dirty="0">
                <a:latin typeface="Garamond" panose="02020404030301010803" pitchFamily="18" charset="0"/>
              </a:rPr>
              <a:t> </a:t>
            </a:r>
            <a:r>
              <a:rPr lang="en-CA" sz="2800" u="sng" dirty="0">
                <a:latin typeface="Garamond" panose="02020404030301010803" pitchFamily="18" charset="0"/>
                <a:hlinkClick r:id="rId6"/>
              </a:rPr>
              <a:t>https://cmmns.com</a:t>
            </a:r>
            <a:endParaRPr lang="en-CA" sz="2800" u="sng" dirty="0">
              <a:latin typeface="Garamond" panose="02020404030301010803" pitchFamily="18" charset="0"/>
            </a:endParaRPr>
          </a:p>
          <a:p>
            <a:endParaRPr lang="en-CA" sz="2800" u="sng" dirty="0">
              <a:latin typeface="Garamond" panose="02020404030301010803" pitchFamily="18" charset="0"/>
            </a:endParaRPr>
          </a:p>
          <a:p>
            <a:r>
              <a:rPr lang="en-US" sz="2800" b="1" dirty="0">
                <a:latin typeface="Garamond" panose="02020404030301010803" pitchFamily="18" charset="0"/>
              </a:rPr>
              <a:t>University of Western Ontario, Ivey Executive Education - </a:t>
            </a:r>
            <a:r>
              <a:rPr lang="en-US" sz="2800" dirty="0">
                <a:latin typeface="Garamond" panose="02020404030301010803" pitchFamily="18" charset="0"/>
              </a:rPr>
              <a:t>Managing performance as an emerging leader, December 21st, 2020. </a:t>
            </a:r>
            <a:r>
              <a:rPr lang="en-US" sz="2800" dirty="0">
                <a:latin typeface="Garamond" panose="02020404030301010803" pitchFamily="18" charset="0"/>
                <a:hlinkClick r:id="rId7"/>
              </a:rPr>
              <a:t>https://www.ivey.uwo.ca/executive-education/insights/2020/12/managing-performance-as-an-emerging-leader/</a:t>
            </a:r>
            <a:r>
              <a:rPr lang="en-US" sz="2800" dirty="0">
                <a:latin typeface="Garamond" panose="02020404030301010803" pitchFamily="18" charset="0"/>
              </a:rPr>
              <a:t> </a:t>
            </a:r>
          </a:p>
          <a:p>
            <a:endParaRPr lang="en-US" sz="2800" dirty="0">
              <a:latin typeface="Garamond" panose="02020404030301010803" pitchFamily="18" charset="0"/>
            </a:endParaRPr>
          </a:p>
          <a:p>
            <a:r>
              <a:rPr lang="en-CA" sz="2800" b="1" dirty="0">
                <a:latin typeface="Garamond" panose="02020404030301010803" pitchFamily="18" charset="0"/>
              </a:rPr>
              <a:t>Job Bank (Government of Canada) – Manage Employees</a:t>
            </a:r>
            <a:br>
              <a:rPr lang="en-CA" sz="2800" dirty="0">
                <a:latin typeface="Garamond" panose="02020404030301010803" pitchFamily="18" charset="0"/>
              </a:rPr>
            </a:br>
            <a:r>
              <a:rPr lang="en-CA" sz="2800" dirty="0">
                <a:latin typeface="Garamond" panose="02020404030301010803" pitchFamily="18" charset="0"/>
              </a:rPr>
              <a:t>Employer resources on identifying training needs, assessing performance, providing feedback, and reviewing performance.</a:t>
            </a:r>
            <a:br>
              <a:rPr lang="en-CA" sz="2800" dirty="0">
                <a:latin typeface="Garamond" panose="02020404030301010803" pitchFamily="18" charset="0"/>
              </a:rPr>
            </a:br>
            <a:r>
              <a:rPr lang="en-CA" sz="2800" dirty="0">
                <a:latin typeface="Garamond" panose="02020404030301010803" pitchFamily="18" charset="0"/>
                <a:hlinkClick r:id="rId8"/>
              </a:rPr>
              <a:t>Manage employees - Job Bank</a:t>
            </a:r>
            <a:endParaRPr lang="en-CA" sz="2800" dirty="0">
              <a:latin typeface="Garamond" panose="02020404030301010803" pitchFamily="18" charset="0"/>
            </a:endParaRPr>
          </a:p>
          <a:p>
            <a:endParaRPr lang="en-US" sz="2800" dirty="0">
              <a:latin typeface="Garamond" panose="02020404030301010803" pitchFamily="18" charset="0"/>
            </a:endParaRPr>
          </a:p>
          <a:p>
            <a:endParaRPr lang="en-CA" sz="28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019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2892</TotalTime>
  <Words>877</Words>
  <Application>Microsoft Office PowerPoint</Application>
  <PresentationFormat>Custom</PresentationFormat>
  <Paragraphs>170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5" baseType="lpstr">
      <vt:lpstr>Calibri</vt:lpstr>
      <vt:lpstr>Arial</vt:lpstr>
      <vt:lpstr>Open Sauce Light</vt:lpstr>
      <vt:lpstr>Garamond</vt:lpstr>
      <vt:lpstr>Open Sans Bold</vt:lpstr>
      <vt:lpstr>Bricolage Grotesque Bold</vt:lpstr>
      <vt:lpstr>Poppins Semi-Bold</vt:lpstr>
      <vt:lpstr>Roboto</vt:lpstr>
      <vt:lpstr>Anantason</vt:lpstr>
      <vt:lpstr>Muli Semi-Bold</vt:lpstr>
      <vt:lpstr>Abril Fatface</vt:lpstr>
      <vt:lpstr>Gordita Bold</vt:lpstr>
      <vt:lpstr>Roboto Bold</vt:lpstr>
      <vt:lpstr>TT Hoves Bold</vt:lpstr>
      <vt:lpstr>DM Sans Bold</vt:lpstr>
      <vt:lpstr>Open Sauce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Performance Review Management</dc:title>
  <dc:creator>Flourish Abumere</dc:creator>
  <cp:lastModifiedBy>Flourish Abumere</cp:lastModifiedBy>
  <cp:revision>24</cp:revision>
  <dcterms:created xsi:type="dcterms:W3CDTF">2006-08-16T00:00:00Z</dcterms:created>
  <dcterms:modified xsi:type="dcterms:W3CDTF">2026-04-02T21:35:06Z</dcterms:modified>
  <dc:identifier>DAG7bCQF2I8</dc:identifier>
</cp:coreProperties>
</file>