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48" r:id="rId1"/>
  </p:sldMasterIdLst>
  <p:sldIdLst>
    <p:sldId id="256" r:id="rId2"/>
    <p:sldId id="259" r:id="rId3"/>
  </p:sldIdLst>
  <p:sldSz cx="9753600" cy="7315200"/>
  <p:notesSz cx="6858000" cy="9144000"/>
  <p:embeddedFontLst>
    <p:embeddedFont>
      <p:font typeface="Alibaba Sans" panose="020B0604020202020204" charset="0"/>
      <p:regular r:id="rId4"/>
    </p:embeddedFont>
    <p:embeddedFont>
      <p:font typeface="Canva Sans Bold" panose="020B0604020202020204" charset="0"/>
      <p:regular r:id="rId5"/>
    </p:embeddedFont>
    <p:embeddedFont>
      <p:font typeface="Cormorant Garamond Bold" panose="020B0604020202020204" charset="0"/>
      <p:regular r:id="rId6"/>
    </p:embeddedFont>
    <p:embeddedFont>
      <p:font typeface="Intro Rust" panose="020B0604020202020204" charset="0"/>
      <p:regular r:id="rId7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 autoAdjust="0"/>
    <p:restoredTop sz="94622" autoAdjust="0"/>
  </p:normalViewPr>
  <p:slideViewPr>
    <p:cSldViewPr>
      <p:cViewPr varScale="1">
        <p:scale>
          <a:sx n="85" d="100"/>
          <a:sy n="85" d="100"/>
        </p:scale>
        <p:origin x="1214" y="53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font" Target="fonts/font4.fntdata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3.fntdata"/><Relationship Id="rId11" Type="http://schemas.openxmlformats.org/officeDocument/2006/relationships/tableStyles" Target="tableStyles.xml"/><Relationship Id="rId5" Type="http://schemas.openxmlformats.org/officeDocument/2006/relationships/font" Target="fonts/font2.fntdata"/><Relationship Id="rId10" Type="http://schemas.openxmlformats.org/officeDocument/2006/relationships/theme" Target="theme/theme1.xml"/><Relationship Id="rId4" Type="http://schemas.openxmlformats.org/officeDocument/2006/relationships/font" Target="fonts/font1.fntdata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4/2/2026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 rotWithShape="1">
          <a:gsLst>
            <a:gs pos="0">
              <a:srgbClr val="1A1054">
                <a:alpha val="100000"/>
              </a:srgbClr>
            </a:gs>
            <a:gs pos="100000">
              <a:srgbClr val="255FF1">
                <a:alpha val="100000"/>
              </a:srgbClr>
            </a:gs>
          </a:gsLst>
          <a:lin ang="18900000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"/>
          <p:cNvGrpSpPr/>
          <p:nvPr/>
        </p:nvGrpSpPr>
        <p:grpSpPr>
          <a:xfrm>
            <a:off x="0" y="1177025"/>
            <a:ext cx="9753600" cy="6138175"/>
            <a:chOff x="0" y="0"/>
            <a:chExt cx="3612444" cy="2273398"/>
          </a:xfrm>
        </p:grpSpPr>
        <p:sp>
          <p:nvSpPr>
            <p:cNvPr id="3" name="Freeform 3"/>
            <p:cNvSpPr/>
            <p:nvPr/>
          </p:nvSpPr>
          <p:spPr>
            <a:xfrm>
              <a:off x="0" y="0"/>
              <a:ext cx="3612445" cy="2273398"/>
            </a:xfrm>
            <a:custGeom>
              <a:avLst/>
              <a:gdLst/>
              <a:ahLst/>
              <a:cxnLst/>
              <a:rect l="l" t="t" r="r" b="b"/>
              <a:pathLst>
                <a:path w="3612445" h="2273398">
                  <a:moveTo>
                    <a:pt x="39688" y="0"/>
                  </a:moveTo>
                  <a:lnTo>
                    <a:pt x="3572757" y="0"/>
                  </a:lnTo>
                  <a:cubicBezTo>
                    <a:pt x="3583283" y="0"/>
                    <a:pt x="3593378" y="4181"/>
                    <a:pt x="3600821" y="11624"/>
                  </a:cubicBezTo>
                  <a:cubicBezTo>
                    <a:pt x="3608263" y="19067"/>
                    <a:pt x="3612445" y="29162"/>
                    <a:pt x="3612445" y="39688"/>
                  </a:cubicBezTo>
                  <a:lnTo>
                    <a:pt x="3612445" y="2233711"/>
                  </a:lnTo>
                  <a:cubicBezTo>
                    <a:pt x="3612445" y="2244236"/>
                    <a:pt x="3608263" y="2254331"/>
                    <a:pt x="3600821" y="2261774"/>
                  </a:cubicBezTo>
                  <a:cubicBezTo>
                    <a:pt x="3593378" y="2269217"/>
                    <a:pt x="3583283" y="2273398"/>
                    <a:pt x="3572757" y="2273398"/>
                  </a:cubicBezTo>
                  <a:lnTo>
                    <a:pt x="39688" y="2273398"/>
                  </a:lnTo>
                  <a:cubicBezTo>
                    <a:pt x="17769" y="2273398"/>
                    <a:pt x="0" y="2255629"/>
                    <a:pt x="0" y="2233711"/>
                  </a:cubicBezTo>
                  <a:lnTo>
                    <a:pt x="0" y="39688"/>
                  </a:lnTo>
                  <a:cubicBezTo>
                    <a:pt x="0" y="17769"/>
                    <a:pt x="17769" y="0"/>
                    <a:pt x="39688" y="0"/>
                  </a:cubicBezTo>
                  <a:close/>
                </a:path>
              </a:pathLst>
            </a:custGeom>
            <a:solidFill>
              <a:srgbClr val="FFFFFF"/>
            </a:solidFill>
            <a:ln w="19050" cap="rnd">
              <a:solidFill>
                <a:srgbClr val="17142E"/>
              </a:solidFill>
              <a:prstDash val="solid"/>
              <a:round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4" name="TextBox 4"/>
            <p:cNvSpPr txBox="1"/>
            <p:nvPr/>
          </p:nvSpPr>
          <p:spPr>
            <a:xfrm>
              <a:off x="0" y="-38100"/>
              <a:ext cx="3612444" cy="2311498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  <a:spcBef>
                  <a:spcPct val="0"/>
                </a:spcBef>
              </a:pPr>
              <a:endParaRPr/>
            </a:p>
          </p:txBody>
        </p:sp>
      </p:grpSp>
      <p:grpSp>
        <p:nvGrpSpPr>
          <p:cNvPr id="5" name="Group 5"/>
          <p:cNvGrpSpPr/>
          <p:nvPr/>
        </p:nvGrpSpPr>
        <p:grpSpPr>
          <a:xfrm rot="-5400000">
            <a:off x="6590207" y="-148714"/>
            <a:ext cx="500344" cy="1662875"/>
            <a:chOff x="0" y="0"/>
            <a:chExt cx="871490" cy="2896369"/>
          </a:xfrm>
        </p:grpSpPr>
        <p:sp>
          <p:nvSpPr>
            <p:cNvPr id="6" name="Freeform 6"/>
            <p:cNvSpPr/>
            <p:nvPr/>
          </p:nvSpPr>
          <p:spPr>
            <a:xfrm>
              <a:off x="0" y="0"/>
              <a:ext cx="871490" cy="2877800"/>
            </a:xfrm>
            <a:custGeom>
              <a:avLst/>
              <a:gdLst/>
              <a:ahLst/>
              <a:cxnLst/>
              <a:rect l="l" t="t" r="r" b="b"/>
              <a:pathLst>
                <a:path w="871490" h="2877800">
                  <a:moveTo>
                    <a:pt x="0" y="79300"/>
                  </a:moveTo>
                  <a:lnTo>
                    <a:pt x="0" y="2601168"/>
                  </a:lnTo>
                  <a:cubicBezTo>
                    <a:pt x="0" y="2649739"/>
                    <a:pt x="27535" y="2694111"/>
                    <a:pt x="71056" y="2715675"/>
                  </a:cubicBezTo>
                  <a:lnTo>
                    <a:pt x="364689" y="2861162"/>
                  </a:lnTo>
                  <a:cubicBezTo>
                    <a:pt x="409462" y="2883346"/>
                    <a:pt x="462028" y="2883346"/>
                    <a:pt x="506802" y="2861162"/>
                  </a:cubicBezTo>
                  <a:lnTo>
                    <a:pt x="800434" y="2715675"/>
                  </a:lnTo>
                  <a:cubicBezTo>
                    <a:pt x="843956" y="2694111"/>
                    <a:pt x="871490" y="2649739"/>
                    <a:pt x="871490" y="2601168"/>
                  </a:cubicBezTo>
                  <a:lnTo>
                    <a:pt x="871490" y="79300"/>
                  </a:lnTo>
                  <a:cubicBezTo>
                    <a:pt x="871490" y="58268"/>
                    <a:pt x="863136" y="38098"/>
                    <a:pt x="848264" y="23226"/>
                  </a:cubicBezTo>
                  <a:cubicBezTo>
                    <a:pt x="833392" y="8355"/>
                    <a:pt x="813222" y="0"/>
                    <a:pt x="792190" y="0"/>
                  </a:cubicBezTo>
                  <a:lnTo>
                    <a:pt x="79300" y="0"/>
                  </a:lnTo>
                  <a:cubicBezTo>
                    <a:pt x="35504" y="0"/>
                    <a:pt x="0" y="35504"/>
                    <a:pt x="0" y="79300"/>
                  </a:cubicBezTo>
                  <a:close/>
                </a:path>
              </a:pathLst>
            </a:custGeom>
            <a:solidFill>
              <a:srgbClr val="1A05A2"/>
            </a:solidFill>
            <a:ln w="19050" cap="sq">
              <a:solidFill>
                <a:srgbClr val="17142E"/>
              </a:solidFill>
              <a:prstDash val="solid"/>
              <a:miter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7" name="TextBox 7"/>
            <p:cNvSpPr txBox="1"/>
            <p:nvPr/>
          </p:nvSpPr>
          <p:spPr>
            <a:xfrm>
              <a:off x="0" y="-3175"/>
              <a:ext cx="871490" cy="267094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1960"/>
                </a:lnSpc>
              </a:pPr>
              <a:endParaRPr/>
            </a:p>
          </p:txBody>
        </p:sp>
      </p:grpSp>
      <p:grpSp>
        <p:nvGrpSpPr>
          <p:cNvPr id="8" name="Group 8"/>
          <p:cNvGrpSpPr/>
          <p:nvPr/>
        </p:nvGrpSpPr>
        <p:grpSpPr>
          <a:xfrm rot="-5400000">
            <a:off x="1359315" y="1144244"/>
            <a:ext cx="916984" cy="1847649"/>
            <a:chOff x="0" y="0"/>
            <a:chExt cx="339624" cy="684314"/>
          </a:xfrm>
        </p:grpSpPr>
        <p:sp>
          <p:nvSpPr>
            <p:cNvPr id="9" name="Freeform 9"/>
            <p:cNvSpPr/>
            <p:nvPr/>
          </p:nvSpPr>
          <p:spPr>
            <a:xfrm>
              <a:off x="0" y="0"/>
              <a:ext cx="339624" cy="684314"/>
            </a:xfrm>
            <a:custGeom>
              <a:avLst/>
              <a:gdLst/>
              <a:ahLst/>
              <a:cxnLst/>
              <a:rect l="l" t="t" r="r" b="b"/>
              <a:pathLst>
                <a:path w="339624" h="684314">
                  <a:moveTo>
                    <a:pt x="126642" y="0"/>
                  </a:moveTo>
                  <a:lnTo>
                    <a:pt x="212982" y="0"/>
                  </a:lnTo>
                  <a:cubicBezTo>
                    <a:pt x="282924" y="0"/>
                    <a:pt x="339624" y="56700"/>
                    <a:pt x="339624" y="126642"/>
                  </a:cubicBezTo>
                  <a:lnTo>
                    <a:pt x="339624" y="557672"/>
                  </a:lnTo>
                  <a:cubicBezTo>
                    <a:pt x="339624" y="627615"/>
                    <a:pt x="282924" y="684314"/>
                    <a:pt x="212982" y="684314"/>
                  </a:cubicBezTo>
                  <a:lnTo>
                    <a:pt x="126642" y="684314"/>
                  </a:lnTo>
                  <a:cubicBezTo>
                    <a:pt x="56700" y="684314"/>
                    <a:pt x="0" y="627615"/>
                    <a:pt x="0" y="557672"/>
                  </a:cubicBezTo>
                  <a:lnTo>
                    <a:pt x="0" y="126642"/>
                  </a:lnTo>
                  <a:cubicBezTo>
                    <a:pt x="0" y="56700"/>
                    <a:pt x="56700" y="0"/>
                    <a:pt x="126642" y="0"/>
                  </a:cubicBezTo>
                  <a:close/>
                </a:path>
              </a:pathLst>
            </a:custGeom>
            <a:solidFill>
              <a:srgbClr val="F3F4F4"/>
            </a:solidFill>
            <a:ln w="19050" cap="sq">
              <a:solidFill>
                <a:srgbClr val="17142E"/>
              </a:solidFill>
              <a:prstDash val="solid"/>
              <a:miter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0" name="TextBox 10"/>
            <p:cNvSpPr txBox="1"/>
            <p:nvPr/>
          </p:nvSpPr>
          <p:spPr>
            <a:xfrm>
              <a:off x="0" y="-38100"/>
              <a:ext cx="339624" cy="7224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11" name="Group 11"/>
          <p:cNvGrpSpPr/>
          <p:nvPr/>
        </p:nvGrpSpPr>
        <p:grpSpPr>
          <a:xfrm rot="5400000">
            <a:off x="507457" y="1665379"/>
            <a:ext cx="453617" cy="351762"/>
            <a:chOff x="0" y="0"/>
            <a:chExt cx="622300" cy="482569"/>
          </a:xfrm>
        </p:grpSpPr>
        <p:sp>
          <p:nvSpPr>
            <p:cNvPr id="12" name="Freeform 12"/>
            <p:cNvSpPr/>
            <p:nvPr/>
          </p:nvSpPr>
          <p:spPr>
            <a:xfrm>
              <a:off x="25099" y="0"/>
              <a:ext cx="572101" cy="482569"/>
            </a:xfrm>
            <a:custGeom>
              <a:avLst/>
              <a:gdLst/>
              <a:ahLst/>
              <a:cxnLst/>
              <a:rect l="l" t="t" r="r" b="b"/>
              <a:pathLst>
                <a:path w="572101" h="482569">
                  <a:moveTo>
                    <a:pt x="105571" y="0"/>
                  </a:moveTo>
                  <a:lnTo>
                    <a:pt x="466531" y="0"/>
                  </a:lnTo>
                  <a:cubicBezTo>
                    <a:pt x="498424" y="0"/>
                    <a:pt x="528607" y="14418"/>
                    <a:pt x="548649" y="39225"/>
                  </a:cubicBezTo>
                  <a:cubicBezTo>
                    <a:pt x="568692" y="64033"/>
                    <a:pt x="576445" y="96572"/>
                    <a:pt x="569744" y="127753"/>
                  </a:cubicBezTo>
                  <a:lnTo>
                    <a:pt x="520941" y="354817"/>
                  </a:lnTo>
                  <a:cubicBezTo>
                    <a:pt x="504924" y="429344"/>
                    <a:pt x="439043" y="482569"/>
                    <a:pt x="362814" y="482569"/>
                  </a:cubicBezTo>
                  <a:lnTo>
                    <a:pt x="209288" y="482569"/>
                  </a:lnTo>
                  <a:cubicBezTo>
                    <a:pt x="133059" y="482569"/>
                    <a:pt x="67178" y="429344"/>
                    <a:pt x="51160" y="354817"/>
                  </a:cubicBezTo>
                  <a:lnTo>
                    <a:pt x="2358" y="127753"/>
                  </a:lnTo>
                  <a:cubicBezTo>
                    <a:pt x="-4343" y="96572"/>
                    <a:pt x="3410" y="64033"/>
                    <a:pt x="23453" y="39225"/>
                  </a:cubicBezTo>
                  <a:cubicBezTo>
                    <a:pt x="43495" y="14418"/>
                    <a:pt x="73678" y="0"/>
                    <a:pt x="105571" y="0"/>
                  </a:cubicBezTo>
                  <a:close/>
                </a:path>
              </a:pathLst>
            </a:custGeom>
            <a:solidFill>
              <a:srgbClr val="1A05A2"/>
            </a:solidFill>
            <a:ln w="19050" cap="sq">
              <a:solidFill>
                <a:srgbClr val="17142E"/>
              </a:solidFill>
              <a:prstDash val="solid"/>
              <a:miter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3" name="TextBox 13"/>
            <p:cNvSpPr txBox="1"/>
            <p:nvPr/>
          </p:nvSpPr>
          <p:spPr>
            <a:xfrm>
              <a:off x="127000" y="-38100"/>
              <a:ext cx="368300" cy="5206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14" name="Group 14"/>
          <p:cNvGrpSpPr/>
          <p:nvPr/>
        </p:nvGrpSpPr>
        <p:grpSpPr>
          <a:xfrm rot="-5400000">
            <a:off x="4032072" y="1144244"/>
            <a:ext cx="916984" cy="1847649"/>
            <a:chOff x="0" y="0"/>
            <a:chExt cx="339624" cy="684314"/>
          </a:xfrm>
        </p:grpSpPr>
        <p:sp>
          <p:nvSpPr>
            <p:cNvPr id="15" name="Freeform 15"/>
            <p:cNvSpPr/>
            <p:nvPr/>
          </p:nvSpPr>
          <p:spPr>
            <a:xfrm>
              <a:off x="0" y="0"/>
              <a:ext cx="339624" cy="684314"/>
            </a:xfrm>
            <a:custGeom>
              <a:avLst/>
              <a:gdLst/>
              <a:ahLst/>
              <a:cxnLst/>
              <a:rect l="l" t="t" r="r" b="b"/>
              <a:pathLst>
                <a:path w="339624" h="684314">
                  <a:moveTo>
                    <a:pt x="126642" y="0"/>
                  </a:moveTo>
                  <a:lnTo>
                    <a:pt x="212982" y="0"/>
                  </a:lnTo>
                  <a:cubicBezTo>
                    <a:pt x="282924" y="0"/>
                    <a:pt x="339624" y="56700"/>
                    <a:pt x="339624" y="126642"/>
                  </a:cubicBezTo>
                  <a:lnTo>
                    <a:pt x="339624" y="557672"/>
                  </a:lnTo>
                  <a:cubicBezTo>
                    <a:pt x="339624" y="627615"/>
                    <a:pt x="282924" y="684314"/>
                    <a:pt x="212982" y="684314"/>
                  </a:cubicBezTo>
                  <a:lnTo>
                    <a:pt x="126642" y="684314"/>
                  </a:lnTo>
                  <a:cubicBezTo>
                    <a:pt x="56700" y="684314"/>
                    <a:pt x="0" y="627615"/>
                    <a:pt x="0" y="557672"/>
                  </a:cubicBezTo>
                  <a:lnTo>
                    <a:pt x="0" y="126642"/>
                  </a:lnTo>
                  <a:cubicBezTo>
                    <a:pt x="0" y="56700"/>
                    <a:pt x="56700" y="0"/>
                    <a:pt x="126642" y="0"/>
                  </a:cubicBezTo>
                  <a:close/>
                </a:path>
              </a:pathLst>
            </a:custGeom>
            <a:solidFill>
              <a:srgbClr val="F3F4F4"/>
            </a:solidFill>
            <a:ln w="19050" cap="sq">
              <a:solidFill>
                <a:srgbClr val="17142E"/>
              </a:solidFill>
              <a:prstDash val="solid"/>
              <a:miter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6" name="TextBox 16"/>
            <p:cNvSpPr txBox="1"/>
            <p:nvPr/>
          </p:nvSpPr>
          <p:spPr>
            <a:xfrm>
              <a:off x="0" y="-38100"/>
              <a:ext cx="339624" cy="7224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17" name="Group 17"/>
          <p:cNvGrpSpPr/>
          <p:nvPr/>
        </p:nvGrpSpPr>
        <p:grpSpPr>
          <a:xfrm rot="5400000">
            <a:off x="3180215" y="1665379"/>
            <a:ext cx="453617" cy="351762"/>
            <a:chOff x="0" y="0"/>
            <a:chExt cx="622300" cy="482569"/>
          </a:xfrm>
        </p:grpSpPr>
        <p:sp>
          <p:nvSpPr>
            <p:cNvPr id="18" name="Freeform 18"/>
            <p:cNvSpPr/>
            <p:nvPr/>
          </p:nvSpPr>
          <p:spPr>
            <a:xfrm>
              <a:off x="25099" y="0"/>
              <a:ext cx="572101" cy="482569"/>
            </a:xfrm>
            <a:custGeom>
              <a:avLst/>
              <a:gdLst/>
              <a:ahLst/>
              <a:cxnLst/>
              <a:rect l="l" t="t" r="r" b="b"/>
              <a:pathLst>
                <a:path w="572101" h="482569">
                  <a:moveTo>
                    <a:pt x="105571" y="0"/>
                  </a:moveTo>
                  <a:lnTo>
                    <a:pt x="466531" y="0"/>
                  </a:lnTo>
                  <a:cubicBezTo>
                    <a:pt x="498424" y="0"/>
                    <a:pt x="528607" y="14418"/>
                    <a:pt x="548649" y="39225"/>
                  </a:cubicBezTo>
                  <a:cubicBezTo>
                    <a:pt x="568692" y="64033"/>
                    <a:pt x="576445" y="96572"/>
                    <a:pt x="569744" y="127753"/>
                  </a:cubicBezTo>
                  <a:lnTo>
                    <a:pt x="520941" y="354817"/>
                  </a:lnTo>
                  <a:cubicBezTo>
                    <a:pt x="504924" y="429344"/>
                    <a:pt x="439043" y="482569"/>
                    <a:pt x="362814" y="482569"/>
                  </a:cubicBezTo>
                  <a:lnTo>
                    <a:pt x="209288" y="482569"/>
                  </a:lnTo>
                  <a:cubicBezTo>
                    <a:pt x="133059" y="482569"/>
                    <a:pt x="67178" y="429344"/>
                    <a:pt x="51160" y="354817"/>
                  </a:cubicBezTo>
                  <a:lnTo>
                    <a:pt x="2358" y="127753"/>
                  </a:lnTo>
                  <a:cubicBezTo>
                    <a:pt x="-4343" y="96572"/>
                    <a:pt x="3410" y="64033"/>
                    <a:pt x="23453" y="39225"/>
                  </a:cubicBezTo>
                  <a:cubicBezTo>
                    <a:pt x="43495" y="14418"/>
                    <a:pt x="73678" y="0"/>
                    <a:pt x="105571" y="0"/>
                  </a:cubicBezTo>
                  <a:close/>
                </a:path>
              </a:pathLst>
            </a:custGeom>
            <a:solidFill>
              <a:srgbClr val="1A05A2"/>
            </a:solidFill>
            <a:ln w="19050" cap="sq">
              <a:solidFill>
                <a:srgbClr val="17142E"/>
              </a:solidFill>
              <a:prstDash val="solid"/>
              <a:miter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19" name="TextBox 19"/>
            <p:cNvSpPr txBox="1"/>
            <p:nvPr/>
          </p:nvSpPr>
          <p:spPr>
            <a:xfrm>
              <a:off x="127000" y="-38100"/>
              <a:ext cx="368300" cy="5206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20" name="Group 20"/>
          <p:cNvGrpSpPr/>
          <p:nvPr/>
        </p:nvGrpSpPr>
        <p:grpSpPr>
          <a:xfrm rot="-5400000">
            <a:off x="6704830" y="1144244"/>
            <a:ext cx="916984" cy="1847649"/>
            <a:chOff x="0" y="0"/>
            <a:chExt cx="339624" cy="684314"/>
          </a:xfrm>
        </p:grpSpPr>
        <p:sp>
          <p:nvSpPr>
            <p:cNvPr id="21" name="Freeform 21"/>
            <p:cNvSpPr/>
            <p:nvPr/>
          </p:nvSpPr>
          <p:spPr>
            <a:xfrm>
              <a:off x="0" y="0"/>
              <a:ext cx="339624" cy="684314"/>
            </a:xfrm>
            <a:custGeom>
              <a:avLst/>
              <a:gdLst/>
              <a:ahLst/>
              <a:cxnLst/>
              <a:rect l="l" t="t" r="r" b="b"/>
              <a:pathLst>
                <a:path w="339624" h="684314">
                  <a:moveTo>
                    <a:pt x="126642" y="0"/>
                  </a:moveTo>
                  <a:lnTo>
                    <a:pt x="212982" y="0"/>
                  </a:lnTo>
                  <a:cubicBezTo>
                    <a:pt x="282924" y="0"/>
                    <a:pt x="339624" y="56700"/>
                    <a:pt x="339624" y="126642"/>
                  </a:cubicBezTo>
                  <a:lnTo>
                    <a:pt x="339624" y="557672"/>
                  </a:lnTo>
                  <a:cubicBezTo>
                    <a:pt x="339624" y="627615"/>
                    <a:pt x="282924" y="684314"/>
                    <a:pt x="212982" y="684314"/>
                  </a:cubicBezTo>
                  <a:lnTo>
                    <a:pt x="126642" y="684314"/>
                  </a:lnTo>
                  <a:cubicBezTo>
                    <a:pt x="56700" y="684314"/>
                    <a:pt x="0" y="627615"/>
                    <a:pt x="0" y="557672"/>
                  </a:cubicBezTo>
                  <a:lnTo>
                    <a:pt x="0" y="126642"/>
                  </a:lnTo>
                  <a:cubicBezTo>
                    <a:pt x="0" y="56700"/>
                    <a:pt x="56700" y="0"/>
                    <a:pt x="126642" y="0"/>
                  </a:cubicBezTo>
                  <a:close/>
                </a:path>
              </a:pathLst>
            </a:custGeom>
            <a:solidFill>
              <a:srgbClr val="F3F4F4"/>
            </a:solidFill>
            <a:ln w="19050" cap="sq">
              <a:solidFill>
                <a:srgbClr val="17142E"/>
              </a:solidFill>
              <a:prstDash val="solid"/>
              <a:miter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2" name="TextBox 22"/>
            <p:cNvSpPr txBox="1"/>
            <p:nvPr/>
          </p:nvSpPr>
          <p:spPr>
            <a:xfrm>
              <a:off x="0" y="-38100"/>
              <a:ext cx="339624" cy="7224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23" name="Group 23"/>
          <p:cNvGrpSpPr/>
          <p:nvPr/>
        </p:nvGrpSpPr>
        <p:grpSpPr>
          <a:xfrm rot="5400000">
            <a:off x="5852972" y="1665379"/>
            <a:ext cx="453617" cy="351762"/>
            <a:chOff x="0" y="0"/>
            <a:chExt cx="622300" cy="482569"/>
          </a:xfrm>
        </p:grpSpPr>
        <p:sp>
          <p:nvSpPr>
            <p:cNvPr id="24" name="Freeform 24"/>
            <p:cNvSpPr/>
            <p:nvPr/>
          </p:nvSpPr>
          <p:spPr>
            <a:xfrm>
              <a:off x="25099" y="0"/>
              <a:ext cx="572101" cy="482569"/>
            </a:xfrm>
            <a:custGeom>
              <a:avLst/>
              <a:gdLst/>
              <a:ahLst/>
              <a:cxnLst/>
              <a:rect l="l" t="t" r="r" b="b"/>
              <a:pathLst>
                <a:path w="572101" h="482569">
                  <a:moveTo>
                    <a:pt x="105571" y="0"/>
                  </a:moveTo>
                  <a:lnTo>
                    <a:pt x="466531" y="0"/>
                  </a:lnTo>
                  <a:cubicBezTo>
                    <a:pt x="498424" y="0"/>
                    <a:pt x="528607" y="14418"/>
                    <a:pt x="548649" y="39225"/>
                  </a:cubicBezTo>
                  <a:cubicBezTo>
                    <a:pt x="568692" y="64033"/>
                    <a:pt x="576445" y="96572"/>
                    <a:pt x="569744" y="127753"/>
                  </a:cubicBezTo>
                  <a:lnTo>
                    <a:pt x="520941" y="354817"/>
                  </a:lnTo>
                  <a:cubicBezTo>
                    <a:pt x="504924" y="429344"/>
                    <a:pt x="439043" y="482569"/>
                    <a:pt x="362814" y="482569"/>
                  </a:cubicBezTo>
                  <a:lnTo>
                    <a:pt x="209288" y="482569"/>
                  </a:lnTo>
                  <a:cubicBezTo>
                    <a:pt x="133059" y="482569"/>
                    <a:pt x="67178" y="429344"/>
                    <a:pt x="51160" y="354817"/>
                  </a:cubicBezTo>
                  <a:lnTo>
                    <a:pt x="2358" y="127753"/>
                  </a:lnTo>
                  <a:cubicBezTo>
                    <a:pt x="-4343" y="96572"/>
                    <a:pt x="3410" y="64033"/>
                    <a:pt x="23453" y="39225"/>
                  </a:cubicBezTo>
                  <a:cubicBezTo>
                    <a:pt x="43495" y="14418"/>
                    <a:pt x="73678" y="0"/>
                    <a:pt x="105571" y="0"/>
                  </a:cubicBezTo>
                  <a:close/>
                </a:path>
              </a:pathLst>
            </a:custGeom>
            <a:solidFill>
              <a:srgbClr val="1A05A2"/>
            </a:solidFill>
            <a:ln w="19050" cap="sq">
              <a:solidFill>
                <a:srgbClr val="17142E"/>
              </a:solidFill>
              <a:prstDash val="solid"/>
              <a:miter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5" name="TextBox 25"/>
            <p:cNvSpPr txBox="1"/>
            <p:nvPr/>
          </p:nvSpPr>
          <p:spPr>
            <a:xfrm>
              <a:off x="127000" y="-38100"/>
              <a:ext cx="368300" cy="5206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26" name="Group 26"/>
          <p:cNvGrpSpPr/>
          <p:nvPr/>
        </p:nvGrpSpPr>
        <p:grpSpPr>
          <a:xfrm rot="-5400000">
            <a:off x="7102416" y="2597081"/>
            <a:ext cx="916984" cy="1847649"/>
            <a:chOff x="0" y="0"/>
            <a:chExt cx="339624" cy="684314"/>
          </a:xfrm>
        </p:grpSpPr>
        <p:sp>
          <p:nvSpPr>
            <p:cNvPr id="27" name="Freeform 27"/>
            <p:cNvSpPr/>
            <p:nvPr/>
          </p:nvSpPr>
          <p:spPr>
            <a:xfrm>
              <a:off x="0" y="0"/>
              <a:ext cx="339624" cy="684314"/>
            </a:xfrm>
            <a:custGeom>
              <a:avLst/>
              <a:gdLst/>
              <a:ahLst/>
              <a:cxnLst/>
              <a:rect l="l" t="t" r="r" b="b"/>
              <a:pathLst>
                <a:path w="339624" h="684314">
                  <a:moveTo>
                    <a:pt x="126642" y="0"/>
                  </a:moveTo>
                  <a:lnTo>
                    <a:pt x="212982" y="0"/>
                  </a:lnTo>
                  <a:cubicBezTo>
                    <a:pt x="282924" y="0"/>
                    <a:pt x="339624" y="56700"/>
                    <a:pt x="339624" y="126642"/>
                  </a:cubicBezTo>
                  <a:lnTo>
                    <a:pt x="339624" y="557672"/>
                  </a:lnTo>
                  <a:cubicBezTo>
                    <a:pt x="339624" y="627615"/>
                    <a:pt x="282924" y="684314"/>
                    <a:pt x="212982" y="684314"/>
                  </a:cubicBezTo>
                  <a:lnTo>
                    <a:pt x="126642" y="684314"/>
                  </a:lnTo>
                  <a:cubicBezTo>
                    <a:pt x="56700" y="684314"/>
                    <a:pt x="0" y="627615"/>
                    <a:pt x="0" y="557672"/>
                  </a:cubicBezTo>
                  <a:lnTo>
                    <a:pt x="0" y="126642"/>
                  </a:lnTo>
                  <a:cubicBezTo>
                    <a:pt x="0" y="56700"/>
                    <a:pt x="56700" y="0"/>
                    <a:pt x="126642" y="0"/>
                  </a:cubicBezTo>
                  <a:close/>
                </a:path>
              </a:pathLst>
            </a:custGeom>
            <a:solidFill>
              <a:srgbClr val="F3F4F4"/>
            </a:solidFill>
            <a:ln w="19050" cap="sq">
              <a:solidFill>
                <a:srgbClr val="17142E"/>
              </a:solidFill>
              <a:prstDash val="solid"/>
              <a:miter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28" name="TextBox 28"/>
            <p:cNvSpPr txBox="1"/>
            <p:nvPr/>
          </p:nvSpPr>
          <p:spPr>
            <a:xfrm>
              <a:off x="0" y="-38100"/>
              <a:ext cx="339624" cy="7224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29" name="Group 29"/>
          <p:cNvGrpSpPr/>
          <p:nvPr/>
        </p:nvGrpSpPr>
        <p:grpSpPr>
          <a:xfrm rot="5400000">
            <a:off x="6250559" y="3118216"/>
            <a:ext cx="453617" cy="351762"/>
            <a:chOff x="0" y="0"/>
            <a:chExt cx="622300" cy="482569"/>
          </a:xfrm>
        </p:grpSpPr>
        <p:sp>
          <p:nvSpPr>
            <p:cNvPr id="30" name="Freeform 30"/>
            <p:cNvSpPr/>
            <p:nvPr/>
          </p:nvSpPr>
          <p:spPr>
            <a:xfrm>
              <a:off x="25099" y="0"/>
              <a:ext cx="572101" cy="482569"/>
            </a:xfrm>
            <a:custGeom>
              <a:avLst/>
              <a:gdLst/>
              <a:ahLst/>
              <a:cxnLst/>
              <a:rect l="l" t="t" r="r" b="b"/>
              <a:pathLst>
                <a:path w="572101" h="482569">
                  <a:moveTo>
                    <a:pt x="105571" y="0"/>
                  </a:moveTo>
                  <a:lnTo>
                    <a:pt x="466531" y="0"/>
                  </a:lnTo>
                  <a:cubicBezTo>
                    <a:pt x="498424" y="0"/>
                    <a:pt x="528607" y="14418"/>
                    <a:pt x="548649" y="39225"/>
                  </a:cubicBezTo>
                  <a:cubicBezTo>
                    <a:pt x="568692" y="64033"/>
                    <a:pt x="576445" y="96572"/>
                    <a:pt x="569744" y="127753"/>
                  </a:cubicBezTo>
                  <a:lnTo>
                    <a:pt x="520941" y="354817"/>
                  </a:lnTo>
                  <a:cubicBezTo>
                    <a:pt x="504924" y="429344"/>
                    <a:pt x="439043" y="482569"/>
                    <a:pt x="362814" y="482569"/>
                  </a:cubicBezTo>
                  <a:lnTo>
                    <a:pt x="209288" y="482569"/>
                  </a:lnTo>
                  <a:cubicBezTo>
                    <a:pt x="133059" y="482569"/>
                    <a:pt x="67178" y="429344"/>
                    <a:pt x="51160" y="354817"/>
                  </a:cubicBezTo>
                  <a:lnTo>
                    <a:pt x="2358" y="127753"/>
                  </a:lnTo>
                  <a:cubicBezTo>
                    <a:pt x="-4343" y="96572"/>
                    <a:pt x="3410" y="64033"/>
                    <a:pt x="23453" y="39225"/>
                  </a:cubicBezTo>
                  <a:cubicBezTo>
                    <a:pt x="43495" y="14418"/>
                    <a:pt x="73678" y="0"/>
                    <a:pt x="105571" y="0"/>
                  </a:cubicBezTo>
                  <a:close/>
                </a:path>
              </a:pathLst>
            </a:custGeom>
            <a:solidFill>
              <a:srgbClr val="1A05A2"/>
            </a:solidFill>
            <a:ln w="19050" cap="sq">
              <a:solidFill>
                <a:srgbClr val="17142E"/>
              </a:solidFill>
              <a:prstDash val="solid"/>
              <a:miter/>
            </a:ln>
          </p:spPr>
          <p:txBody>
            <a:bodyPr/>
            <a:lstStyle/>
            <a:p>
              <a:endParaRPr lang="en-CA" dirty="0"/>
            </a:p>
          </p:txBody>
        </p:sp>
        <p:sp>
          <p:nvSpPr>
            <p:cNvPr id="31" name="TextBox 31"/>
            <p:cNvSpPr txBox="1"/>
            <p:nvPr/>
          </p:nvSpPr>
          <p:spPr>
            <a:xfrm>
              <a:off x="127000" y="-38100"/>
              <a:ext cx="368300" cy="5206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32" name="Group 32"/>
          <p:cNvGrpSpPr/>
          <p:nvPr/>
        </p:nvGrpSpPr>
        <p:grpSpPr>
          <a:xfrm rot="-5400000">
            <a:off x="4425128" y="2599691"/>
            <a:ext cx="916984" cy="1847649"/>
            <a:chOff x="0" y="0"/>
            <a:chExt cx="339624" cy="684314"/>
          </a:xfrm>
        </p:grpSpPr>
        <p:sp>
          <p:nvSpPr>
            <p:cNvPr id="33" name="Freeform 33"/>
            <p:cNvSpPr/>
            <p:nvPr/>
          </p:nvSpPr>
          <p:spPr>
            <a:xfrm>
              <a:off x="0" y="0"/>
              <a:ext cx="339624" cy="684314"/>
            </a:xfrm>
            <a:custGeom>
              <a:avLst/>
              <a:gdLst/>
              <a:ahLst/>
              <a:cxnLst/>
              <a:rect l="l" t="t" r="r" b="b"/>
              <a:pathLst>
                <a:path w="339624" h="684314">
                  <a:moveTo>
                    <a:pt x="126642" y="0"/>
                  </a:moveTo>
                  <a:lnTo>
                    <a:pt x="212982" y="0"/>
                  </a:lnTo>
                  <a:cubicBezTo>
                    <a:pt x="282924" y="0"/>
                    <a:pt x="339624" y="56700"/>
                    <a:pt x="339624" y="126642"/>
                  </a:cubicBezTo>
                  <a:lnTo>
                    <a:pt x="339624" y="557672"/>
                  </a:lnTo>
                  <a:cubicBezTo>
                    <a:pt x="339624" y="627615"/>
                    <a:pt x="282924" y="684314"/>
                    <a:pt x="212982" y="684314"/>
                  </a:cubicBezTo>
                  <a:lnTo>
                    <a:pt x="126642" y="684314"/>
                  </a:lnTo>
                  <a:cubicBezTo>
                    <a:pt x="56700" y="684314"/>
                    <a:pt x="0" y="627615"/>
                    <a:pt x="0" y="557672"/>
                  </a:cubicBezTo>
                  <a:lnTo>
                    <a:pt x="0" y="126642"/>
                  </a:lnTo>
                  <a:cubicBezTo>
                    <a:pt x="0" y="56700"/>
                    <a:pt x="56700" y="0"/>
                    <a:pt x="126642" y="0"/>
                  </a:cubicBezTo>
                  <a:close/>
                </a:path>
              </a:pathLst>
            </a:custGeom>
            <a:solidFill>
              <a:srgbClr val="F3F4F4"/>
            </a:solidFill>
            <a:ln w="19050" cap="sq">
              <a:solidFill>
                <a:srgbClr val="17142E"/>
              </a:solidFill>
              <a:prstDash val="solid"/>
              <a:miter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4" name="TextBox 34"/>
            <p:cNvSpPr txBox="1"/>
            <p:nvPr/>
          </p:nvSpPr>
          <p:spPr>
            <a:xfrm>
              <a:off x="0" y="-38100"/>
              <a:ext cx="339624" cy="7224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35" name="Group 35"/>
          <p:cNvGrpSpPr/>
          <p:nvPr/>
        </p:nvGrpSpPr>
        <p:grpSpPr>
          <a:xfrm rot="5400000">
            <a:off x="3573271" y="3120825"/>
            <a:ext cx="453617" cy="351762"/>
            <a:chOff x="0" y="0"/>
            <a:chExt cx="622300" cy="482569"/>
          </a:xfrm>
        </p:grpSpPr>
        <p:sp>
          <p:nvSpPr>
            <p:cNvPr id="36" name="Freeform 36"/>
            <p:cNvSpPr/>
            <p:nvPr/>
          </p:nvSpPr>
          <p:spPr>
            <a:xfrm>
              <a:off x="25099" y="0"/>
              <a:ext cx="572101" cy="482569"/>
            </a:xfrm>
            <a:custGeom>
              <a:avLst/>
              <a:gdLst/>
              <a:ahLst/>
              <a:cxnLst/>
              <a:rect l="l" t="t" r="r" b="b"/>
              <a:pathLst>
                <a:path w="572101" h="482569">
                  <a:moveTo>
                    <a:pt x="105571" y="0"/>
                  </a:moveTo>
                  <a:lnTo>
                    <a:pt x="466531" y="0"/>
                  </a:lnTo>
                  <a:cubicBezTo>
                    <a:pt x="498424" y="0"/>
                    <a:pt x="528607" y="14418"/>
                    <a:pt x="548649" y="39225"/>
                  </a:cubicBezTo>
                  <a:cubicBezTo>
                    <a:pt x="568692" y="64033"/>
                    <a:pt x="576445" y="96572"/>
                    <a:pt x="569744" y="127753"/>
                  </a:cubicBezTo>
                  <a:lnTo>
                    <a:pt x="520941" y="354817"/>
                  </a:lnTo>
                  <a:cubicBezTo>
                    <a:pt x="504924" y="429344"/>
                    <a:pt x="439043" y="482569"/>
                    <a:pt x="362814" y="482569"/>
                  </a:cubicBezTo>
                  <a:lnTo>
                    <a:pt x="209288" y="482569"/>
                  </a:lnTo>
                  <a:cubicBezTo>
                    <a:pt x="133059" y="482569"/>
                    <a:pt x="67178" y="429344"/>
                    <a:pt x="51160" y="354817"/>
                  </a:cubicBezTo>
                  <a:lnTo>
                    <a:pt x="2358" y="127753"/>
                  </a:lnTo>
                  <a:cubicBezTo>
                    <a:pt x="-4343" y="96572"/>
                    <a:pt x="3410" y="64033"/>
                    <a:pt x="23453" y="39225"/>
                  </a:cubicBezTo>
                  <a:cubicBezTo>
                    <a:pt x="43495" y="14418"/>
                    <a:pt x="73678" y="0"/>
                    <a:pt x="105571" y="0"/>
                  </a:cubicBezTo>
                  <a:close/>
                </a:path>
              </a:pathLst>
            </a:custGeom>
            <a:solidFill>
              <a:srgbClr val="1A05A2"/>
            </a:solidFill>
            <a:ln w="19050" cap="sq">
              <a:solidFill>
                <a:srgbClr val="17142E"/>
              </a:solidFill>
              <a:prstDash val="solid"/>
              <a:miter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37" name="TextBox 37"/>
            <p:cNvSpPr txBox="1"/>
            <p:nvPr/>
          </p:nvSpPr>
          <p:spPr>
            <a:xfrm>
              <a:off x="127000" y="-38100"/>
              <a:ext cx="368300" cy="5206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38" name="Group 38"/>
          <p:cNvGrpSpPr/>
          <p:nvPr/>
        </p:nvGrpSpPr>
        <p:grpSpPr>
          <a:xfrm rot="-5400000">
            <a:off x="1755219" y="2599503"/>
            <a:ext cx="916984" cy="1847649"/>
            <a:chOff x="0" y="0"/>
            <a:chExt cx="339624" cy="684314"/>
          </a:xfrm>
        </p:grpSpPr>
        <p:sp>
          <p:nvSpPr>
            <p:cNvPr id="39" name="Freeform 39"/>
            <p:cNvSpPr/>
            <p:nvPr/>
          </p:nvSpPr>
          <p:spPr>
            <a:xfrm>
              <a:off x="0" y="0"/>
              <a:ext cx="339624" cy="684314"/>
            </a:xfrm>
            <a:custGeom>
              <a:avLst/>
              <a:gdLst/>
              <a:ahLst/>
              <a:cxnLst/>
              <a:rect l="l" t="t" r="r" b="b"/>
              <a:pathLst>
                <a:path w="339624" h="684314">
                  <a:moveTo>
                    <a:pt x="126642" y="0"/>
                  </a:moveTo>
                  <a:lnTo>
                    <a:pt x="212982" y="0"/>
                  </a:lnTo>
                  <a:cubicBezTo>
                    <a:pt x="282924" y="0"/>
                    <a:pt x="339624" y="56700"/>
                    <a:pt x="339624" y="126642"/>
                  </a:cubicBezTo>
                  <a:lnTo>
                    <a:pt x="339624" y="557672"/>
                  </a:lnTo>
                  <a:cubicBezTo>
                    <a:pt x="339624" y="627615"/>
                    <a:pt x="282924" y="684314"/>
                    <a:pt x="212982" y="684314"/>
                  </a:cubicBezTo>
                  <a:lnTo>
                    <a:pt x="126642" y="684314"/>
                  </a:lnTo>
                  <a:cubicBezTo>
                    <a:pt x="56700" y="684314"/>
                    <a:pt x="0" y="627615"/>
                    <a:pt x="0" y="557672"/>
                  </a:cubicBezTo>
                  <a:lnTo>
                    <a:pt x="0" y="126642"/>
                  </a:lnTo>
                  <a:cubicBezTo>
                    <a:pt x="0" y="56700"/>
                    <a:pt x="56700" y="0"/>
                    <a:pt x="126642" y="0"/>
                  </a:cubicBezTo>
                  <a:close/>
                </a:path>
              </a:pathLst>
            </a:custGeom>
            <a:solidFill>
              <a:srgbClr val="F3F4F4"/>
            </a:solidFill>
            <a:ln w="19050" cap="sq">
              <a:solidFill>
                <a:srgbClr val="17142E"/>
              </a:solidFill>
              <a:prstDash val="solid"/>
              <a:miter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40" name="TextBox 40"/>
            <p:cNvSpPr txBox="1"/>
            <p:nvPr/>
          </p:nvSpPr>
          <p:spPr>
            <a:xfrm>
              <a:off x="0" y="-38100"/>
              <a:ext cx="339624" cy="7224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41" name="Group 41"/>
          <p:cNvGrpSpPr/>
          <p:nvPr/>
        </p:nvGrpSpPr>
        <p:grpSpPr>
          <a:xfrm rot="5400000">
            <a:off x="903361" y="3120638"/>
            <a:ext cx="453617" cy="351762"/>
            <a:chOff x="0" y="0"/>
            <a:chExt cx="622300" cy="482569"/>
          </a:xfrm>
        </p:grpSpPr>
        <p:sp>
          <p:nvSpPr>
            <p:cNvPr id="42" name="Freeform 42"/>
            <p:cNvSpPr/>
            <p:nvPr/>
          </p:nvSpPr>
          <p:spPr>
            <a:xfrm>
              <a:off x="25099" y="0"/>
              <a:ext cx="572101" cy="482569"/>
            </a:xfrm>
            <a:custGeom>
              <a:avLst/>
              <a:gdLst/>
              <a:ahLst/>
              <a:cxnLst/>
              <a:rect l="l" t="t" r="r" b="b"/>
              <a:pathLst>
                <a:path w="572101" h="482569">
                  <a:moveTo>
                    <a:pt x="105571" y="0"/>
                  </a:moveTo>
                  <a:lnTo>
                    <a:pt x="466531" y="0"/>
                  </a:lnTo>
                  <a:cubicBezTo>
                    <a:pt x="498424" y="0"/>
                    <a:pt x="528607" y="14418"/>
                    <a:pt x="548649" y="39225"/>
                  </a:cubicBezTo>
                  <a:cubicBezTo>
                    <a:pt x="568692" y="64033"/>
                    <a:pt x="576445" y="96572"/>
                    <a:pt x="569744" y="127753"/>
                  </a:cubicBezTo>
                  <a:lnTo>
                    <a:pt x="520941" y="354817"/>
                  </a:lnTo>
                  <a:cubicBezTo>
                    <a:pt x="504924" y="429344"/>
                    <a:pt x="439043" y="482569"/>
                    <a:pt x="362814" y="482569"/>
                  </a:cubicBezTo>
                  <a:lnTo>
                    <a:pt x="209288" y="482569"/>
                  </a:lnTo>
                  <a:cubicBezTo>
                    <a:pt x="133059" y="482569"/>
                    <a:pt x="67178" y="429344"/>
                    <a:pt x="51160" y="354817"/>
                  </a:cubicBezTo>
                  <a:lnTo>
                    <a:pt x="2358" y="127753"/>
                  </a:lnTo>
                  <a:cubicBezTo>
                    <a:pt x="-4343" y="96572"/>
                    <a:pt x="3410" y="64033"/>
                    <a:pt x="23453" y="39225"/>
                  </a:cubicBezTo>
                  <a:cubicBezTo>
                    <a:pt x="43495" y="14418"/>
                    <a:pt x="73678" y="0"/>
                    <a:pt x="105571" y="0"/>
                  </a:cubicBezTo>
                  <a:close/>
                </a:path>
              </a:pathLst>
            </a:custGeom>
            <a:solidFill>
              <a:srgbClr val="1A05A2"/>
            </a:solidFill>
            <a:ln w="19050" cap="sq">
              <a:solidFill>
                <a:srgbClr val="17142E"/>
              </a:solidFill>
              <a:prstDash val="solid"/>
              <a:miter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43" name="TextBox 43"/>
            <p:cNvSpPr txBox="1"/>
            <p:nvPr/>
          </p:nvSpPr>
          <p:spPr>
            <a:xfrm>
              <a:off x="127000" y="-38100"/>
              <a:ext cx="368300" cy="5206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44" name="Group 44"/>
          <p:cNvGrpSpPr/>
          <p:nvPr/>
        </p:nvGrpSpPr>
        <p:grpSpPr>
          <a:xfrm rot="-5400000">
            <a:off x="5269703" y="5500332"/>
            <a:ext cx="916984" cy="1847649"/>
            <a:chOff x="0" y="0"/>
            <a:chExt cx="339624" cy="684314"/>
          </a:xfrm>
        </p:grpSpPr>
        <p:sp>
          <p:nvSpPr>
            <p:cNvPr id="45" name="Freeform 45"/>
            <p:cNvSpPr/>
            <p:nvPr/>
          </p:nvSpPr>
          <p:spPr>
            <a:xfrm>
              <a:off x="0" y="0"/>
              <a:ext cx="339624" cy="684314"/>
            </a:xfrm>
            <a:custGeom>
              <a:avLst/>
              <a:gdLst/>
              <a:ahLst/>
              <a:cxnLst/>
              <a:rect l="l" t="t" r="r" b="b"/>
              <a:pathLst>
                <a:path w="339624" h="684314">
                  <a:moveTo>
                    <a:pt x="126642" y="0"/>
                  </a:moveTo>
                  <a:lnTo>
                    <a:pt x="212982" y="0"/>
                  </a:lnTo>
                  <a:cubicBezTo>
                    <a:pt x="282924" y="0"/>
                    <a:pt x="339624" y="56700"/>
                    <a:pt x="339624" y="126642"/>
                  </a:cubicBezTo>
                  <a:lnTo>
                    <a:pt x="339624" y="557672"/>
                  </a:lnTo>
                  <a:cubicBezTo>
                    <a:pt x="339624" y="627615"/>
                    <a:pt x="282924" y="684314"/>
                    <a:pt x="212982" y="684314"/>
                  </a:cubicBezTo>
                  <a:lnTo>
                    <a:pt x="126642" y="684314"/>
                  </a:lnTo>
                  <a:cubicBezTo>
                    <a:pt x="56700" y="684314"/>
                    <a:pt x="0" y="627615"/>
                    <a:pt x="0" y="557672"/>
                  </a:cubicBezTo>
                  <a:lnTo>
                    <a:pt x="0" y="126642"/>
                  </a:lnTo>
                  <a:cubicBezTo>
                    <a:pt x="0" y="56700"/>
                    <a:pt x="56700" y="0"/>
                    <a:pt x="126642" y="0"/>
                  </a:cubicBezTo>
                  <a:close/>
                </a:path>
              </a:pathLst>
            </a:custGeom>
            <a:solidFill>
              <a:srgbClr val="F3F4F4"/>
            </a:solidFill>
            <a:ln w="19050" cap="sq">
              <a:solidFill>
                <a:srgbClr val="17142E"/>
              </a:solidFill>
              <a:prstDash val="solid"/>
              <a:miter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46" name="TextBox 46"/>
            <p:cNvSpPr txBox="1"/>
            <p:nvPr/>
          </p:nvSpPr>
          <p:spPr>
            <a:xfrm>
              <a:off x="0" y="-38100"/>
              <a:ext cx="339624" cy="72241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47" name="Group 47"/>
          <p:cNvGrpSpPr/>
          <p:nvPr/>
        </p:nvGrpSpPr>
        <p:grpSpPr>
          <a:xfrm rot="5400000">
            <a:off x="4417846" y="6021467"/>
            <a:ext cx="453617" cy="351762"/>
            <a:chOff x="0" y="0"/>
            <a:chExt cx="622300" cy="482569"/>
          </a:xfrm>
        </p:grpSpPr>
        <p:sp>
          <p:nvSpPr>
            <p:cNvPr id="48" name="Freeform 48"/>
            <p:cNvSpPr/>
            <p:nvPr/>
          </p:nvSpPr>
          <p:spPr>
            <a:xfrm>
              <a:off x="25099" y="0"/>
              <a:ext cx="572101" cy="482569"/>
            </a:xfrm>
            <a:custGeom>
              <a:avLst/>
              <a:gdLst/>
              <a:ahLst/>
              <a:cxnLst/>
              <a:rect l="l" t="t" r="r" b="b"/>
              <a:pathLst>
                <a:path w="572101" h="482569">
                  <a:moveTo>
                    <a:pt x="105571" y="0"/>
                  </a:moveTo>
                  <a:lnTo>
                    <a:pt x="466531" y="0"/>
                  </a:lnTo>
                  <a:cubicBezTo>
                    <a:pt x="498424" y="0"/>
                    <a:pt x="528607" y="14418"/>
                    <a:pt x="548649" y="39225"/>
                  </a:cubicBezTo>
                  <a:cubicBezTo>
                    <a:pt x="568692" y="64033"/>
                    <a:pt x="576445" y="96572"/>
                    <a:pt x="569744" y="127753"/>
                  </a:cubicBezTo>
                  <a:lnTo>
                    <a:pt x="520941" y="354817"/>
                  </a:lnTo>
                  <a:cubicBezTo>
                    <a:pt x="504924" y="429344"/>
                    <a:pt x="439043" y="482569"/>
                    <a:pt x="362814" y="482569"/>
                  </a:cubicBezTo>
                  <a:lnTo>
                    <a:pt x="209288" y="482569"/>
                  </a:lnTo>
                  <a:cubicBezTo>
                    <a:pt x="133059" y="482569"/>
                    <a:pt x="67178" y="429344"/>
                    <a:pt x="51160" y="354817"/>
                  </a:cubicBezTo>
                  <a:lnTo>
                    <a:pt x="2358" y="127753"/>
                  </a:lnTo>
                  <a:cubicBezTo>
                    <a:pt x="-4343" y="96572"/>
                    <a:pt x="3410" y="64033"/>
                    <a:pt x="23453" y="39225"/>
                  </a:cubicBezTo>
                  <a:cubicBezTo>
                    <a:pt x="43495" y="14418"/>
                    <a:pt x="73678" y="0"/>
                    <a:pt x="105571" y="0"/>
                  </a:cubicBezTo>
                  <a:close/>
                </a:path>
              </a:pathLst>
            </a:custGeom>
            <a:solidFill>
              <a:srgbClr val="1A05A2"/>
            </a:solidFill>
            <a:ln w="19050" cap="sq">
              <a:solidFill>
                <a:srgbClr val="17142E"/>
              </a:solidFill>
              <a:prstDash val="solid"/>
              <a:miter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49" name="TextBox 49"/>
            <p:cNvSpPr txBox="1"/>
            <p:nvPr/>
          </p:nvSpPr>
          <p:spPr>
            <a:xfrm>
              <a:off x="127000" y="-38100"/>
              <a:ext cx="368300" cy="520669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50" name="Group 50"/>
          <p:cNvGrpSpPr/>
          <p:nvPr/>
        </p:nvGrpSpPr>
        <p:grpSpPr>
          <a:xfrm rot="-5400000">
            <a:off x="1065682" y="4571655"/>
            <a:ext cx="916984" cy="804174"/>
            <a:chOff x="0" y="0"/>
            <a:chExt cx="861589" cy="755594"/>
          </a:xfrm>
        </p:grpSpPr>
        <p:sp>
          <p:nvSpPr>
            <p:cNvPr id="51" name="Freeform 51"/>
            <p:cNvSpPr/>
            <p:nvPr/>
          </p:nvSpPr>
          <p:spPr>
            <a:xfrm>
              <a:off x="21265" y="0"/>
              <a:ext cx="819059" cy="755594"/>
            </a:xfrm>
            <a:custGeom>
              <a:avLst/>
              <a:gdLst/>
              <a:ahLst/>
              <a:cxnLst/>
              <a:rect l="l" t="t" r="r" b="b"/>
              <a:pathLst>
                <a:path w="819059" h="755594">
                  <a:moveTo>
                    <a:pt x="552696" y="0"/>
                  </a:moveTo>
                  <a:lnTo>
                    <a:pt x="266363" y="0"/>
                  </a:lnTo>
                  <a:cubicBezTo>
                    <a:pt x="214366" y="0"/>
                    <a:pt x="166573" y="28562"/>
                    <a:pt x="141943" y="74355"/>
                  </a:cubicBezTo>
                  <a:lnTo>
                    <a:pt x="18727" y="303442"/>
                  </a:lnTo>
                  <a:cubicBezTo>
                    <a:pt x="-6243" y="349867"/>
                    <a:pt x="-6243" y="405727"/>
                    <a:pt x="18727" y="452152"/>
                  </a:cubicBezTo>
                  <a:lnTo>
                    <a:pt x="141943" y="681239"/>
                  </a:lnTo>
                  <a:cubicBezTo>
                    <a:pt x="166573" y="727032"/>
                    <a:pt x="214366" y="755594"/>
                    <a:pt x="266363" y="755594"/>
                  </a:cubicBezTo>
                  <a:lnTo>
                    <a:pt x="552696" y="755594"/>
                  </a:lnTo>
                  <a:cubicBezTo>
                    <a:pt x="604692" y="755594"/>
                    <a:pt x="652486" y="727032"/>
                    <a:pt x="677116" y="681239"/>
                  </a:cubicBezTo>
                  <a:lnTo>
                    <a:pt x="800331" y="452152"/>
                  </a:lnTo>
                  <a:cubicBezTo>
                    <a:pt x="825302" y="405727"/>
                    <a:pt x="825302" y="349867"/>
                    <a:pt x="800331" y="303442"/>
                  </a:cubicBezTo>
                  <a:lnTo>
                    <a:pt x="677116" y="74355"/>
                  </a:lnTo>
                  <a:cubicBezTo>
                    <a:pt x="652486" y="28562"/>
                    <a:pt x="604692" y="0"/>
                    <a:pt x="552696" y="0"/>
                  </a:cubicBezTo>
                  <a:close/>
                </a:path>
              </a:pathLst>
            </a:custGeom>
            <a:solidFill>
              <a:srgbClr val="C73116"/>
            </a:solidFill>
            <a:ln w="19050" cap="sq">
              <a:solidFill>
                <a:srgbClr val="17142E"/>
              </a:solidFill>
              <a:prstDash val="solid"/>
              <a:miter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52" name="TextBox 52"/>
            <p:cNvSpPr txBox="1"/>
            <p:nvPr/>
          </p:nvSpPr>
          <p:spPr>
            <a:xfrm>
              <a:off x="152400" y="-38100"/>
              <a:ext cx="556789" cy="7936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53" name="TextBox 53"/>
          <p:cNvSpPr txBox="1"/>
          <p:nvPr/>
        </p:nvSpPr>
        <p:spPr>
          <a:xfrm>
            <a:off x="6799256" y="3218963"/>
            <a:ext cx="1523304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15"/>
              </a:lnSpc>
            </a:pPr>
            <a:r>
              <a:rPr lang="en-US" sz="2100" b="1">
                <a:solidFill>
                  <a:srgbClr val="000000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Candidate</a:t>
            </a:r>
          </a:p>
          <a:p>
            <a:pPr algn="ctr">
              <a:lnSpc>
                <a:spcPts val="2415"/>
              </a:lnSpc>
            </a:pPr>
            <a:r>
              <a:rPr lang="en-US" sz="2100" b="1">
                <a:solidFill>
                  <a:srgbClr val="000000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Assessment</a:t>
            </a:r>
          </a:p>
        </p:txBody>
      </p:sp>
      <p:grpSp>
        <p:nvGrpSpPr>
          <p:cNvPr id="54" name="Group 54"/>
          <p:cNvGrpSpPr/>
          <p:nvPr/>
        </p:nvGrpSpPr>
        <p:grpSpPr>
          <a:xfrm rot="-5400000">
            <a:off x="2444755" y="4571655"/>
            <a:ext cx="916984" cy="804174"/>
            <a:chOff x="0" y="0"/>
            <a:chExt cx="861589" cy="755594"/>
          </a:xfrm>
        </p:grpSpPr>
        <p:sp>
          <p:nvSpPr>
            <p:cNvPr id="55" name="Freeform 55"/>
            <p:cNvSpPr/>
            <p:nvPr/>
          </p:nvSpPr>
          <p:spPr>
            <a:xfrm>
              <a:off x="21265" y="0"/>
              <a:ext cx="819059" cy="755594"/>
            </a:xfrm>
            <a:custGeom>
              <a:avLst/>
              <a:gdLst/>
              <a:ahLst/>
              <a:cxnLst/>
              <a:rect l="l" t="t" r="r" b="b"/>
              <a:pathLst>
                <a:path w="819059" h="755594">
                  <a:moveTo>
                    <a:pt x="552696" y="0"/>
                  </a:moveTo>
                  <a:lnTo>
                    <a:pt x="266363" y="0"/>
                  </a:lnTo>
                  <a:cubicBezTo>
                    <a:pt x="214366" y="0"/>
                    <a:pt x="166573" y="28562"/>
                    <a:pt x="141943" y="74355"/>
                  </a:cubicBezTo>
                  <a:lnTo>
                    <a:pt x="18727" y="303442"/>
                  </a:lnTo>
                  <a:cubicBezTo>
                    <a:pt x="-6243" y="349867"/>
                    <a:pt x="-6243" y="405727"/>
                    <a:pt x="18727" y="452152"/>
                  </a:cubicBezTo>
                  <a:lnTo>
                    <a:pt x="141943" y="681239"/>
                  </a:lnTo>
                  <a:cubicBezTo>
                    <a:pt x="166573" y="727032"/>
                    <a:pt x="214366" y="755594"/>
                    <a:pt x="266363" y="755594"/>
                  </a:cubicBezTo>
                  <a:lnTo>
                    <a:pt x="552696" y="755594"/>
                  </a:lnTo>
                  <a:cubicBezTo>
                    <a:pt x="604692" y="755594"/>
                    <a:pt x="652486" y="727032"/>
                    <a:pt x="677116" y="681239"/>
                  </a:cubicBezTo>
                  <a:lnTo>
                    <a:pt x="800331" y="452152"/>
                  </a:lnTo>
                  <a:cubicBezTo>
                    <a:pt x="825302" y="405727"/>
                    <a:pt x="825302" y="349867"/>
                    <a:pt x="800331" y="303442"/>
                  </a:cubicBezTo>
                  <a:lnTo>
                    <a:pt x="677116" y="74355"/>
                  </a:lnTo>
                  <a:cubicBezTo>
                    <a:pt x="652486" y="28562"/>
                    <a:pt x="604692" y="0"/>
                    <a:pt x="552696" y="0"/>
                  </a:cubicBezTo>
                  <a:close/>
                </a:path>
              </a:pathLst>
            </a:custGeom>
            <a:solidFill>
              <a:srgbClr val="0EA790"/>
            </a:solidFill>
            <a:ln w="19050" cap="sq">
              <a:solidFill>
                <a:srgbClr val="17142E"/>
              </a:solidFill>
              <a:prstDash val="solid"/>
              <a:miter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56" name="TextBox 56"/>
            <p:cNvSpPr txBox="1"/>
            <p:nvPr/>
          </p:nvSpPr>
          <p:spPr>
            <a:xfrm>
              <a:off x="152400" y="-38100"/>
              <a:ext cx="556789" cy="793694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57" name="Group 57"/>
          <p:cNvGrpSpPr/>
          <p:nvPr/>
        </p:nvGrpSpPr>
        <p:grpSpPr>
          <a:xfrm rot="-5400000">
            <a:off x="5269703" y="3882119"/>
            <a:ext cx="916984" cy="2183247"/>
            <a:chOff x="0" y="0"/>
            <a:chExt cx="1744892" cy="4154410"/>
          </a:xfrm>
        </p:grpSpPr>
        <p:sp>
          <p:nvSpPr>
            <p:cNvPr id="58" name="Freeform 58"/>
            <p:cNvSpPr/>
            <p:nvPr/>
          </p:nvSpPr>
          <p:spPr>
            <a:xfrm>
              <a:off x="4120" y="0"/>
              <a:ext cx="1736652" cy="4154410"/>
            </a:xfrm>
            <a:custGeom>
              <a:avLst/>
              <a:gdLst/>
              <a:ahLst/>
              <a:cxnLst/>
              <a:rect l="l" t="t" r="r" b="b"/>
              <a:pathLst>
                <a:path w="1736652" h="4154410">
                  <a:moveTo>
                    <a:pt x="1453144" y="0"/>
                  </a:moveTo>
                  <a:lnTo>
                    <a:pt x="283508" y="0"/>
                  </a:lnTo>
                  <a:cubicBezTo>
                    <a:pt x="235606" y="0"/>
                    <a:pt x="195524" y="36353"/>
                    <a:pt x="190860" y="84027"/>
                  </a:cubicBezTo>
                  <a:lnTo>
                    <a:pt x="4100" y="1993178"/>
                  </a:lnTo>
                  <a:cubicBezTo>
                    <a:pt x="-1367" y="2049063"/>
                    <a:pt x="-1367" y="2105348"/>
                    <a:pt x="4100" y="2161232"/>
                  </a:cubicBezTo>
                  <a:lnTo>
                    <a:pt x="190860" y="4070383"/>
                  </a:lnTo>
                  <a:cubicBezTo>
                    <a:pt x="195524" y="4118058"/>
                    <a:pt x="235606" y="4154410"/>
                    <a:pt x="283508" y="4154410"/>
                  </a:cubicBezTo>
                  <a:lnTo>
                    <a:pt x="1453144" y="4154410"/>
                  </a:lnTo>
                  <a:cubicBezTo>
                    <a:pt x="1501046" y="4154410"/>
                    <a:pt x="1541128" y="4118058"/>
                    <a:pt x="1545791" y="4070383"/>
                  </a:cubicBezTo>
                  <a:lnTo>
                    <a:pt x="1732552" y="2161232"/>
                  </a:lnTo>
                  <a:cubicBezTo>
                    <a:pt x="1738019" y="2105348"/>
                    <a:pt x="1738019" y="2049063"/>
                    <a:pt x="1732552" y="1993178"/>
                  </a:cubicBezTo>
                  <a:lnTo>
                    <a:pt x="1545791" y="84027"/>
                  </a:lnTo>
                  <a:cubicBezTo>
                    <a:pt x="1541128" y="36353"/>
                    <a:pt x="1501046" y="0"/>
                    <a:pt x="1453144" y="0"/>
                  </a:cubicBezTo>
                  <a:close/>
                </a:path>
              </a:pathLst>
            </a:custGeom>
            <a:solidFill>
              <a:srgbClr val="D8E9E7"/>
            </a:solidFill>
            <a:ln w="19050" cap="sq">
              <a:solidFill>
                <a:srgbClr val="17142E"/>
              </a:solidFill>
              <a:prstDash val="solid"/>
              <a:miter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59" name="TextBox 59"/>
            <p:cNvSpPr txBox="1"/>
            <p:nvPr/>
          </p:nvSpPr>
          <p:spPr>
            <a:xfrm>
              <a:off x="152400" y="-38100"/>
              <a:ext cx="1440092" cy="41925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60" name="Group 60"/>
          <p:cNvGrpSpPr/>
          <p:nvPr/>
        </p:nvGrpSpPr>
        <p:grpSpPr>
          <a:xfrm rot="-5400000">
            <a:off x="7770933" y="5332533"/>
            <a:ext cx="916984" cy="2183247"/>
            <a:chOff x="0" y="0"/>
            <a:chExt cx="1744892" cy="4154410"/>
          </a:xfrm>
        </p:grpSpPr>
        <p:sp>
          <p:nvSpPr>
            <p:cNvPr id="61" name="Freeform 61"/>
            <p:cNvSpPr/>
            <p:nvPr/>
          </p:nvSpPr>
          <p:spPr>
            <a:xfrm>
              <a:off x="4120" y="0"/>
              <a:ext cx="1736652" cy="4154410"/>
            </a:xfrm>
            <a:custGeom>
              <a:avLst/>
              <a:gdLst/>
              <a:ahLst/>
              <a:cxnLst/>
              <a:rect l="l" t="t" r="r" b="b"/>
              <a:pathLst>
                <a:path w="1736652" h="4154410">
                  <a:moveTo>
                    <a:pt x="1453144" y="0"/>
                  </a:moveTo>
                  <a:lnTo>
                    <a:pt x="283508" y="0"/>
                  </a:lnTo>
                  <a:cubicBezTo>
                    <a:pt x="235606" y="0"/>
                    <a:pt x="195524" y="36353"/>
                    <a:pt x="190860" y="84027"/>
                  </a:cubicBezTo>
                  <a:lnTo>
                    <a:pt x="4100" y="1993178"/>
                  </a:lnTo>
                  <a:cubicBezTo>
                    <a:pt x="-1367" y="2049063"/>
                    <a:pt x="-1367" y="2105348"/>
                    <a:pt x="4100" y="2161232"/>
                  </a:cubicBezTo>
                  <a:lnTo>
                    <a:pt x="190860" y="4070383"/>
                  </a:lnTo>
                  <a:cubicBezTo>
                    <a:pt x="195524" y="4118058"/>
                    <a:pt x="235606" y="4154410"/>
                    <a:pt x="283508" y="4154410"/>
                  </a:cubicBezTo>
                  <a:lnTo>
                    <a:pt x="1453144" y="4154410"/>
                  </a:lnTo>
                  <a:cubicBezTo>
                    <a:pt x="1501046" y="4154410"/>
                    <a:pt x="1541128" y="4118058"/>
                    <a:pt x="1545791" y="4070383"/>
                  </a:cubicBezTo>
                  <a:lnTo>
                    <a:pt x="1732552" y="2161232"/>
                  </a:lnTo>
                  <a:cubicBezTo>
                    <a:pt x="1738019" y="2105348"/>
                    <a:pt x="1738019" y="2049063"/>
                    <a:pt x="1732552" y="1993178"/>
                  </a:cubicBezTo>
                  <a:lnTo>
                    <a:pt x="1545791" y="84027"/>
                  </a:lnTo>
                  <a:cubicBezTo>
                    <a:pt x="1541128" y="36353"/>
                    <a:pt x="1501046" y="0"/>
                    <a:pt x="1453144" y="0"/>
                  </a:cubicBezTo>
                  <a:close/>
                </a:path>
              </a:pathLst>
            </a:custGeom>
            <a:solidFill>
              <a:srgbClr val="D8E9E7"/>
            </a:solidFill>
            <a:ln w="19050" cap="sq">
              <a:solidFill>
                <a:srgbClr val="17142E"/>
              </a:solidFill>
              <a:prstDash val="solid"/>
              <a:miter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62" name="TextBox 62"/>
            <p:cNvSpPr txBox="1"/>
            <p:nvPr/>
          </p:nvSpPr>
          <p:spPr>
            <a:xfrm>
              <a:off x="152400" y="-38100"/>
              <a:ext cx="1440092" cy="41925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grpSp>
        <p:nvGrpSpPr>
          <p:cNvPr id="63" name="Group 63"/>
          <p:cNvGrpSpPr/>
          <p:nvPr/>
        </p:nvGrpSpPr>
        <p:grpSpPr>
          <a:xfrm rot="-5400000">
            <a:off x="1065682" y="5332533"/>
            <a:ext cx="916984" cy="2183247"/>
            <a:chOff x="0" y="0"/>
            <a:chExt cx="1744892" cy="4154410"/>
          </a:xfrm>
        </p:grpSpPr>
        <p:sp>
          <p:nvSpPr>
            <p:cNvPr id="64" name="Freeform 64"/>
            <p:cNvSpPr/>
            <p:nvPr/>
          </p:nvSpPr>
          <p:spPr>
            <a:xfrm>
              <a:off x="4120" y="0"/>
              <a:ext cx="1736652" cy="4154410"/>
            </a:xfrm>
            <a:custGeom>
              <a:avLst/>
              <a:gdLst/>
              <a:ahLst/>
              <a:cxnLst/>
              <a:rect l="l" t="t" r="r" b="b"/>
              <a:pathLst>
                <a:path w="1736652" h="4154410">
                  <a:moveTo>
                    <a:pt x="1453144" y="0"/>
                  </a:moveTo>
                  <a:lnTo>
                    <a:pt x="283508" y="0"/>
                  </a:lnTo>
                  <a:cubicBezTo>
                    <a:pt x="235606" y="0"/>
                    <a:pt x="195524" y="36353"/>
                    <a:pt x="190860" y="84027"/>
                  </a:cubicBezTo>
                  <a:lnTo>
                    <a:pt x="4100" y="1993178"/>
                  </a:lnTo>
                  <a:cubicBezTo>
                    <a:pt x="-1367" y="2049063"/>
                    <a:pt x="-1367" y="2105348"/>
                    <a:pt x="4100" y="2161232"/>
                  </a:cubicBezTo>
                  <a:lnTo>
                    <a:pt x="190860" y="4070383"/>
                  </a:lnTo>
                  <a:cubicBezTo>
                    <a:pt x="195524" y="4118058"/>
                    <a:pt x="235606" y="4154410"/>
                    <a:pt x="283508" y="4154410"/>
                  </a:cubicBezTo>
                  <a:lnTo>
                    <a:pt x="1453144" y="4154410"/>
                  </a:lnTo>
                  <a:cubicBezTo>
                    <a:pt x="1501046" y="4154410"/>
                    <a:pt x="1541128" y="4118058"/>
                    <a:pt x="1545791" y="4070383"/>
                  </a:cubicBezTo>
                  <a:lnTo>
                    <a:pt x="1732552" y="2161232"/>
                  </a:lnTo>
                  <a:cubicBezTo>
                    <a:pt x="1738019" y="2105348"/>
                    <a:pt x="1738019" y="2049063"/>
                    <a:pt x="1732552" y="1993178"/>
                  </a:cubicBezTo>
                  <a:lnTo>
                    <a:pt x="1545791" y="84027"/>
                  </a:lnTo>
                  <a:cubicBezTo>
                    <a:pt x="1541128" y="36353"/>
                    <a:pt x="1501046" y="0"/>
                    <a:pt x="1453144" y="0"/>
                  </a:cubicBezTo>
                  <a:close/>
                </a:path>
              </a:pathLst>
            </a:custGeom>
            <a:solidFill>
              <a:srgbClr val="B43D37"/>
            </a:solidFill>
            <a:ln w="19050" cap="sq">
              <a:solidFill>
                <a:srgbClr val="17142E"/>
              </a:solidFill>
              <a:prstDash val="solid"/>
              <a:miter/>
            </a:ln>
          </p:spPr>
          <p:txBody>
            <a:bodyPr/>
            <a:lstStyle/>
            <a:p>
              <a:endParaRPr lang="en-CA"/>
            </a:p>
          </p:txBody>
        </p:sp>
        <p:sp>
          <p:nvSpPr>
            <p:cNvPr id="65" name="TextBox 65"/>
            <p:cNvSpPr txBox="1"/>
            <p:nvPr/>
          </p:nvSpPr>
          <p:spPr>
            <a:xfrm>
              <a:off x="152400" y="-38100"/>
              <a:ext cx="1440092" cy="4192510"/>
            </a:xfrm>
            <a:prstGeom prst="rect">
              <a:avLst/>
            </a:prstGeom>
          </p:spPr>
          <p:txBody>
            <a:bodyPr lIns="50800" tIns="50800" rIns="50800" bIns="50800" rtlCol="0" anchor="ctr"/>
            <a:lstStyle/>
            <a:p>
              <a:pPr algn="ctr">
                <a:lnSpc>
                  <a:spcPts val="2940"/>
                </a:lnSpc>
              </a:pPr>
              <a:endParaRPr/>
            </a:p>
          </p:txBody>
        </p:sp>
      </p:grpSp>
      <p:sp>
        <p:nvSpPr>
          <p:cNvPr id="66" name="AutoShape 66"/>
          <p:cNvSpPr/>
          <p:nvPr/>
        </p:nvSpPr>
        <p:spPr>
          <a:xfrm flipV="1">
            <a:off x="2722334" y="1841260"/>
            <a:ext cx="521371" cy="0"/>
          </a:xfrm>
          <a:prstGeom prst="line">
            <a:avLst/>
          </a:prstGeom>
          <a:ln w="19050" cap="flat">
            <a:solidFill>
              <a:srgbClr val="17142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67" name="AutoShape 67"/>
          <p:cNvSpPr/>
          <p:nvPr/>
        </p:nvSpPr>
        <p:spPr>
          <a:xfrm flipV="1">
            <a:off x="5403092" y="1841260"/>
            <a:ext cx="521371" cy="0"/>
          </a:xfrm>
          <a:prstGeom prst="line">
            <a:avLst/>
          </a:prstGeom>
          <a:ln w="19050" cap="flat">
            <a:solidFill>
              <a:srgbClr val="17142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68" name="AutoShape 68"/>
          <p:cNvSpPr/>
          <p:nvPr/>
        </p:nvSpPr>
        <p:spPr>
          <a:xfrm flipV="1">
            <a:off x="3122319" y="3294097"/>
            <a:ext cx="521371" cy="0"/>
          </a:xfrm>
          <a:prstGeom prst="line">
            <a:avLst/>
          </a:prstGeom>
          <a:ln w="19050" cap="flat">
            <a:solidFill>
              <a:srgbClr val="17142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69" name="AutoShape 69"/>
          <p:cNvSpPr/>
          <p:nvPr/>
        </p:nvSpPr>
        <p:spPr>
          <a:xfrm flipV="1">
            <a:off x="5797524" y="3294097"/>
            <a:ext cx="521371" cy="0"/>
          </a:xfrm>
          <a:prstGeom prst="line">
            <a:avLst/>
          </a:prstGeom>
          <a:ln w="19050" cap="flat">
            <a:solidFill>
              <a:srgbClr val="17142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71" name="AutoShape 71"/>
          <p:cNvSpPr/>
          <p:nvPr/>
        </p:nvSpPr>
        <p:spPr>
          <a:xfrm flipH="1" flipV="1">
            <a:off x="2213711" y="3981820"/>
            <a:ext cx="689536" cy="557421"/>
          </a:xfrm>
          <a:prstGeom prst="line">
            <a:avLst/>
          </a:prstGeom>
          <a:ln w="19050" cap="flat">
            <a:solidFill>
              <a:srgbClr val="17142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72" name="AutoShape 72"/>
          <p:cNvSpPr/>
          <p:nvPr/>
        </p:nvSpPr>
        <p:spPr>
          <a:xfrm flipV="1">
            <a:off x="1524174" y="3981820"/>
            <a:ext cx="689536" cy="557421"/>
          </a:xfrm>
          <a:prstGeom prst="line">
            <a:avLst/>
          </a:prstGeom>
          <a:ln w="19050" cap="flat">
            <a:solidFill>
              <a:srgbClr val="17142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73" name="AutoShape 73"/>
          <p:cNvSpPr/>
          <p:nvPr/>
        </p:nvSpPr>
        <p:spPr>
          <a:xfrm>
            <a:off x="3305334" y="4973742"/>
            <a:ext cx="1331238" cy="0"/>
          </a:xfrm>
          <a:prstGeom prst="line">
            <a:avLst/>
          </a:prstGeom>
          <a:ln w="19050" cap="flat">
            <a:solidFill>
              <a:srgbClr val="17142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74" name="AutoShape 74"/>
          <p:cNvSpPr/>
          <p:nvPr/>
        </p:nvSpPr>
        <p:spPr>
          <a:xfrm flipH="1">
            <a:off x="1524174" y="5407447"/>
            <a:ext cx="0" cy="566885"/>
          </a:xfrm>
          <a:prstGeom prst="line">
            <a:avLst/>
          </a:prstGeom>
          <a:ln w="19050" cap="flat">
            <a:solidFill>
              <a:srgbClr val="17142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75" name="AutoShape 75"/>
          <p:cNvSpPr/>
          <p:nvPr/>
        </p:nvSpPr>
        <p:spPr>
          <a:xfrm flipV="1">
            <a:off x="6653249" y="6424157"/>
            <a:ext cx="490713" cy="0"/>
          </a:xfrm>
          <a:prstGeom prst="line">
            <a:avLst/>
          </a:prstGeom>
          <a:ln w="19050" cap="flat">
            <a:solidFill>
              <a:srgbClr val="17142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76" name="AutoShape 76"/>
          <p:cNvSpPr/>
          <p:nvPr/>
        </p:nvSpPr>
        <p:spPr>
          <a:xfrm>
            <a:off x="5726013" y="5415507"/>
            <a:ext cx="0" cy="566885"/>
          </a:xfrm>
          <a:prstGeom prst="line">
            <a:avLst/>
          </a:prstGeom>
          <a:ln w="19050" cap="flat">
            <a:solidFill>
              <a:srgbClr val="17142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77" name="AutoShape 77"/>
          <p:cNvSpPr/>
          <p:nvPr/>
        </p:nvSpPr>
        <p:spPr>
          <a:xfrm>
            <a:off x="2955614" y="1786659"/>
            <a:ext cx="58736" cy="58736"/>
          </a:xfrm>
          <a:prstGeom prst="line">
            <a:avLst/>
          </a:prstGeom>
          <a:ln w="19050" cap="flat">
            <a:solidFill>
              <a:srgbClr val="17142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78" name="AutoShape 78"/>
          <p:cNvSpPr/>
          <p:nvPr/>
        </p:nvSpPr>
        <p:spPr>
          <a:xfrm flipV="1">
            <a:off x="2955614" y="1834315"/>
            <a:ext cx="61546" cy="61546"/>
          </a:xfrm>
          <a:prstGeom prst="line">
            <a:avLst/>
          </a:prstGeom>
          <a:ln w="19050" cap="flat">
            <a:solidFill>
              <a:srgbClr val="17142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79" name="AutoShape 79"/>
          <p:cNvSpPr/>
          <p:nvPr/>
        </p:nvSpPr>
        <p:spPr>
          <a:xfrm>
            <a:off x="5628371" y="1786659"/>
            <a:ext cx="58736" cy="58736"/>
          </a:xfrm>
          <a:prstGeom prst="line">
            <a:avLst/>
          </a:prstGeom>
          <a:ln w="19050" cap="flat">
            <a:solidFill>
              <a:srgbClr val="17142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80" name="AutoShape 80"/>
          <p:cNvSpPr/>
          <p:nvPr/>
        </p:nvSpPr>
        <p:spPr>
          <a:xfrm flipV="1">
            <a:off x="5628371" y="1834315"/>
            <a:ext cx="61546" cy="61546"/>
          </a:xfrm>
          <a:prstGeom prst="line">
            <a:avLst/>
          </a:prstGeom>
          <a:ln w="19050" cap="flat">
            <a:solidFill>
              <a:srgbClr val="17142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81" name="AutoShape 81"/>
          <p:cNvSpPr/>
          <p:nvPr/>
        </p:nvSpPr>
        <p:spPr>
          <a:xfrm flipH="1" flipV="1">
            <a:off x="6026503" y="3289962"/>
            <a:ext cx="58736" cy="58736"/>
          </a:xfrm>
          <a:prstGeom prst="line">
            <a:avLst/>
          </a:prstGeom>
          <a:ln w="19050" cap="flat">
            <a:solidFill>
              <a:srgbClr val="17142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82" name="AutoShape 82"/>
          <p:cNvSpPr/>
          <p:nvPr/>
        </p:nvSpPr>
        <p:spPr>
          <a:xfrm flipH="1">
            <a:off x="6023692" y="3239496"/>
            <a:ext cx="61546" cy="61546"/>
          </a:xfrm>
          <a:prstGeom prst="line">
            <a:avLst/>
          </a:prstGeom>
          <a:ln w="19050" cap="flat">
            <a:solidFill>
              <a:srgbClr val="17142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83" name="AutoShape 83"/>
          <p:cNvSpPr/>
          <p:nvPr/>
        </p:nvSpPr>
        <p:spPr>
          <a:xfrm flipH="1" flipV="1">
            <a:off x="3352904" y="3289962"/>
            <a:ext cx="58736" cy="58736"/>
          </a:xfrm>
          <a:prstGeom prst="line">
            <a:avLst/>
          </a:prstGeom>
          <a:ln w="19050" cap="flat">
            <a:solidFill>
              <a:srgbClr val="17142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84" name="AutoShape 84"/>
          <p:cNvSpPr/>
          <p:nvPr/>
        </p:nvSpPr>
        <p:spPr>
          <a:xfrm flipH="1">
            <a:off x="3350094" y="3239496"/>
            <a:ext cx="61546" cy="61546"/>
          </a:xfrm>
          <a:prstGeom prst="line">
            <a:avLst/>
          </a:prstGeom>
          <a:ln w="19050" cap="flat">
            <a:solidFill>
              <a:srgbClr val="17142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86" name="AutoShape 86"/>
          <p:cNvSpPr/>
          <p:nvPr/>
        </p:nvSpPr>
        <p:spPr>
          <a:xfrm>
            <a:off x="9204994" y="2496962"/>
            <a:ext cx="62847" cy="60216"/>
          </a:xfrm>
          <a:prstGeom prst="line">
            <a:avLst/>
          </a:prstGeom>
          <a:ln w="19050" cap="flat">
            <a:solidFill>
              <a:srgbClr val="17142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87" name="AutoShape 87"/>
          <p:cNvSpPr/>
          <p:nvPr/>
        </p:nvSpPr>
        <p:spPr>
          <a:xfrm flipH="1">
            <a:off x="1521153" y="5610380"/>
            <a:ext cx="57467" cy="59978"/>
          </a:xfrm>
          <a:prstGeom prst="line">
            <a:avLst/>
          </a:prstGeom>
          <a:ln w="19050" cap="flat">
            <a:solidFill>
              <a:srgbClr val="17142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88" name="AutoShape 88"/>
          <p:cNvSpPr/>
          <p:nvPr/>
        </p:nvSpPr>
        <p:spPr>
          <a:xfrm>
            <a:off x="1469442" y="5612715"/>
            <a:ext cx="62847" cy="60216"/>
          </a:xfrm>
          <a:prstGeom prst="line">
            <a:avLst/>
          </a:prstGeom>
          <a:ln w="19050" cap="flat">
            <a:solidFill>
              <a:srgbClr val="17142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89" name="AutoShape 89"/>
          <p:cNvSpPr/>
          <p:nvPr/>
        </p:nvSpPr>
        <p:spPr>
          <a:xfrm flipH="1">
            <a:off x="5722991" y="5667530"/>
            <a:ext cx="57467" cy="59978"/>
          </a:xfrm>
          <a:prstGeom prst="line">
            <a:avLst/>
          </a:prstGeom>
          <a:ln w="19050" cap="flat">
            <a:solidFill>
              <a:srgbClr val="17142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90" name="AutoShape 90"/>
          <p:cNvSpPr/>
          <p:nvPr/>
        </p:nvSpPr>
        <p:spPr>
          <a:xfrm>
            <a:off x="5671281" y="5669865"/>
            <a:ext cx="62847" cy="60216"/>
          </a:xfrm>
          <a:prstGeom prst="line">
            <a:avLst/>
          </a:prstGeom>
          <a:ln w="19050" cap="flat">
            <a:solidFill>
              <a:srgbClr val="17142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91" name="AutoShape 91"/>
          <p:cNvSpPr/>
          <p:nvPr/>
        </p:nvSpPr>
        <p:spPr>
          <a:xfrm flipH="1">
            <a:off x="2900225" y="4386672"/>
            <a:ext cx="57467" cy="59978"/>
          </a:xfrm>
          <a:prstGeom prst="line">
            <a:avLst/>
          </a:prstGeom>
          <a:ln w="19050" cap="flat">
            <a:solidFill>
              <a:srgbClr val="17142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92" name="AutoShape 92"/>
          <p:cNvSpPr/>
          <p:nvPr/>
        </p:nvSpPr>
        <p:spPr>
          <a:xfrm>
            <a:off x="2848514" y="4389006"/>
            <a:ext cx="62847" cy="60216"/>
          </a:xfrm>
          <a:prstGeom prst="line">
            <a:avLst/>
          </a:prstGeom>
          <a:ln w="19050" cap="flat">
            <a:solidFill>
              <a:srgbClr val="17142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93" name="AutoShape 93"/>
          <p:cNvSpPr/>
          <p:nvPr/>
        </p:nvSpPr>
        <p:spPr>
          <a:xfrm flipH="1">
            <a:off x="1518971" y="4393262"/>
            <a:ext cx="57467" cy="59978"/>
          </a:xfrm>
          <a:prstGeom prst="line">
            <a:avLst/>
          </a:prstGeom>
          <a:ln w="19050" cap="flat">
            <a:solidFill>
              <a:srgbClr val="17142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94" name="AutoShape 94"/>
          <p:cNvSpPr/>
          <p:nvPr/>
        </p:nvSpPr>
        <p:spPr>
          <a:xfrm>
            <a:off x="1467260" y="4395596"/>
            <a:ext cx="62847" cy="60216"/>
          </a:xfrm>
          <a:prstGeom prst="line">
            <a:avLst/>
          </a:prstGeom>
          <a:ln w="19050" cap="flat">
            <a:solidFill>
              <a:srgbClr val="17142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95" name="AutoShape 95"/>
          <p:cNvSpPr/>
          <p:nvPr/>
        </p:nvSpPr>
        <p:spPr>
          <a:xfrm>
            <a:off x="6864138" y="6369556"/>
            <a:ext cx="58736" cy="58736"/>
          </a:xfrm>
          <a:prstGeom prst="line">
            <a:avLst/>
          </a:prstGeom>
          <a:ln w="19050" cap="flat">
            <a:solidFill>
              <a:srgbClr val="17142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96" name="AutoShape 96"/>
          <p:cNvSpPr/>
          <p:nvPr/>
        </p:nvSpPr>
        <p:spPr>
          <a:xfrm flipV="1">
            <a:off x="6864138" y="6417212"/>
            <a:ext cx="61546" cy="61546"/>
          </a:xfrm>
          <a:prstGeom prst="line">
            <a:avLst/>
          </a:prstGeom>
          <a:ln w="19050" cap="flat">
            <a:solidFill>
              <a:srgbClr val="17142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97" name="AutoShape 97"/>
          <p:cNvSpPr/>
          <p:nvPr/>
        </p:nvSpPr>
        <p:spPr>
          <a:xfrm>
            <a:off x="3863740" y="4919141"/>
            <a:ext cx="58736" cy="58736"/>
          </a:xfrm>
          <a:prstGeom prst="line">
            <a:avLst/>
          </a:prstGeom>
          <a:ln w="19050" cap="flat">
            <a:solidFill>
              <a:srgbClr val="17142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98" name="AutoShape 98"/>
          <p:cNvSpPr/>
          <p:nvPr/>
        </p:nvSpPr>
        <p:spPr>
          <a:xfrm flipV="1">
            <a:off x="3863740" y="4966798"/>
            <a:ext cx="61546" cy="61546"/>
          </a:xfrm>
          <a:prstGeom prst="line">
            <a:avLst/>
          </a:prstGeom>
          <a:ln w="19050" cap="flat">
            <a:solidFill>
              <a:srgbClr val="17142E"/>
            </a:solidFill>
            <a:prstDash val="solid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99" name="Freeform 99"/>
          <p:cNvSpPr/>
          <p:nvPr/>
        </p:nvSpPr>
        <p:spPr>
          <a:xfrm>
            <a:off x="7671817" y="356622"/>
            <a:ext cx="1956947" cy="527497"/>
          </a:xfrm>
          <a:custGeom>
            <a:avLst/>
            <a:gdLst/>
            <a:ahLst/>
            <a:cxnLst/>
            <a:rect l="l" t="t" r="r" b="b"/>
            <a:pathLst>
              <a:path w="1956947" h="527497">
                <a:moveTo>
                  <a:pt x="0" y="0"/>
                </a:moveTo>
                <a:lnTo>
                  <a:pt x="1956947" y="0"/>
                </a:lnTo>
                <a:lnTo>
                  <a:pt x="1956947" y="527496"/>
                </a:lnTo>
                <a:lnTo>
                  <a:pt x="0" y="527496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00" name="TextBox 100"/>
          <p:cNvSpPr txBox="1"/>
          <p:nvPr/>
        </p:nvSpPr>
        <p:spPr>
          <a:xfrm>
            <a:off x="380262" y="280422"/>
            <a:ext cx="5375143" cy="71247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5880"/>
              </a:lnSpc>
            </a:pPr>
            <a:r>
              <a:rPr lang="en-US" sz="3500" b="1" dirty="0">
                <a:solidFill>
                  <a:srgbClr val="FFFFF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Our Recruitment Process</a:t>
            </a:r>
          </a:p>
        </p:txBody>
      </p:sp>
      <p:sp>
        <p:nvSpPr>
          <p:cNvPr id="101" name="TextBox 101"/>
          <p:cNvSpPr txBox="1"/>
          <p:nvPr/>
        </p:nvSpPr>
        <p:spPr>
          <a:xfrm>
            <a:off x="6163017" y="486190"/>
            <a:ext cx="1243012" cy="33972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2799"/>
              </a:lnSpc>
            </a:pPr>
            <a:r>
              <a:rPr lang="en-US" b="1" dirty="0">
                <a:solidFill>
                  <a:srgbClr val="FFFFFF"/>
                </a:solidFill>
                <a:latin typeface="Canva Sans Bold"/>
                <a:ea typeface="Canva Sans Bold"/>
                <a:cs typeface="Canva Sans Bold"/>
                <a:sym typeface="Canva Sans Bold"/>
              </a:rPr>
              <a:t>Flowchart</a:t>
            </a:r>
          </a:p>
        </p:txBody>
      </p:sp>
      <p:sp>
        <p:nvSpPr>
          <p:cNvPr id="102" name="TextBox 102"/>
          <p:cNvSpPr txBox="1"/>
          <p:nvPr/>
        </p:nvSpPr>
        <p:spPr>
          <a:xfrm>
            <a:off x="689948" y="1679652"/>
            <a:ext cx="88635" cy="356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 b="1" dirty="0">
                <a:solidFill>
                  <a:schemeClr val="bg1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1</a:t>
            </a:r>
          </a:p>
        </p:txBody>
      </p:sp>
      <p:sp>
        <p:nvSpPr>
          <p:cNvPr id="103" name="TextBox 103"/>
          <p:cNvSpPr txBox="1"/>
          <p:nvPr/>
        </p:nvSpPr>
        <p:spPr>
          <a:xfrm>
            <a:off x="1056155" y="1766126"/>
            <a:ext cx="1523304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15"/>
              </a:lnSpc>
            </a:pPr>
            <a:r>
              <a:rPr lang="en-US" sz="2100" b="1">
                <a:solidFill>
                  <a:srgbClr val="000000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Job</a:t>
            </a:r>
          </a:p>
          <a:p>
            <a:pPr algn="ctr">
              <a:lnSpc>
                <a:spcPts val="2415"/>
              </a:lnSpc>
            </a:pPr>
            <a:r>
              <a:rPr lang="en-US" sz="2100" b="1">
                <a:solidFill>
                  <a:srgbClr val="000000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Vacancy</a:t>
            </a:r>
          </a:p>
        </p:txBody>
      </p:sp>
      <p:sp>
        <p:nvSpPr>
          <p:cNvPr id="104" name="TextBox 104"/>
          <p:cNvSpPr txBox="1"/>
          <p:nvPr/>
        </p:nvSpPr>
        <p:spPr>
          <a:xfrm>
            <a:off x="3353379" y="1679652"/>
            <a:ext cx="107289" cy="356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 b="1" dirty="0">
                <a:solidFill>
                  <a:schemeClr val="bg1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2</a:t>
            </a:r>
          </a:p>
        </p:txBody>
      </p:sp>
      <p:sp>
        <p:nvSpPr>
          <p:cNvPr id="105" name="TextBox 105"/>
          <p:cNvSpPr txBox="1"/>
          <p:nvPr/>
        </p:nvSpPr>
        <p:spPr>
          <a:xfrm>
            <a:off x="3728912" y="1766126"/>
            <a:ext cx="1523304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15"/>
              </a:lnSpc>
            </a:pPr>
            <a:r>
              <a:rPr lang="en-US" sz="2100" b="1">
                <a:solidFill>
                  <a:srgbClr val="000000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Application Submission</a:t>
            </a:r>
          </a:p>
        </p:txBody>
      </p:sp>
      <p:sp>
        <p:nvSpPr>
          <p:cNvPr id="106" name="TextBox 106"/>
          <p:cNvSpPr txBox="1"/>
          <p:nvPr/>
        </p:nvSpPr>
        <p:spPr>
          <a:xfrm>
            <a:off x="6027195" y="1679652"/>
            <a:ext cx="105172" cy="356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 b="1" dirty="0">
                <a:solidFill>
                  <a:schemeClr val="bg1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3</a:t>
            </a:r>
          </a:p>
        </p:txBody>
      </p:sp>
      <p:sp>
        <p:nvSpPr>
          <p:cNvPr id="107" name="TextBox 107"/>
          <p:cNvSpPr txBox="1"/>
          <p:nvPr/>
        </p:nvSpPr>
        <p:spPr>
          <a:xfrm>
            <a:off x="6401670" y="1766126"/>
            <a:ext cx="1523304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15"/>
              </a:lnSpc>
            </a:pPr>
            <a:r>
              <a:rPr lang="en-US" sz="2100" b="1">
                <a:solidFill>
                  <a:srgbClr val="000000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Initial Screening</a:t>
            </a:r>
          </a:p>
        </p:txBody>
      </p:sp>
      <p:sp>
        <p:nvSpPr>
          <p:cNvPr id="108" name="TextBox 108"/>
          <p:cNvSpPr txBox="1"/>
          <p:nvPr/>
        </p:nvSpPr>
        <p:spPr>
          <a:xfrm>
            <a:off x="6416513" y="3132489"/>
            <a:ext cx="121708" cy="356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 b="1" dirty="0">
                <a:solidFill>
                  <a:schemeClr val="bg1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4</a:t>
            </a:r>
          </a:p>
        </p:txBody>
      </p:sp>
      <p:sp>
        <p:nvSpPr>
          <p:cNvPr id="109" name="TextBox 109"/>
          <p:cNvSpPr txBox="1"/>
          <p:nvPr/>
        </p:nvSpPr>
        <p:spPr>
          <a:xfrm>
            <a:off x="3745509" y="3135099"/>
            <a:ext cx="109141" cy="356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 b="1" dirty="0">
                <a:solidFill>
                  <a:schemeClr val="bg1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5</a:t>
            </a:r>
          </a:p>
        </p:txBody>
      </p:sp>
      <p:sp>
        <p:nvSpPr>
          <p:cNvPr id="110" name="TextBox 110"/>
          <p:cNvSpPr txBox="1"/>
          <p:nvPr/>
        </p:nvSpPr>
        <p:spPr>
          <a:xfrm>
            <a:off x="4121968" y="3221573"/>
            <a:ext cx="1523304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15"/>
              </a:lnSpc>
            </a:pPr>
            <a:r>
              <a:rPr lang="en-US" sz="2100" b="1">
                <a:solidFill>
                  <a:srgbClr val="000000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Interview Process</a:t>
            </a:r>
          </a:p>
        </p:txBody>
      </p:sp>
      <p:sp>
        <p:nvSpPr>
          <p:cNvPr id="111" name="TextBox 111"/>
          <p:cNvSpPr txBox="1"/>
          <p:nvPr/>
        </p:nvSpPr>
        <p:spPr>
          <a:xfrm>
            <a:off x="1068125" y="3134912"/>
            <a:ext cx="124090" cy="356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 b="1" dirty="0">
                <a:solidFill>
                  <a:schemeClr val="bg1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6</a:t>
            </a:r>
          </a:p>
        </p:txBody>
      </p:sp>
      <p:sp>
        <p:nvSpPr>
          <p:cNvPr id="112" name="TextBox 112"/>
          <p:cNvSpPr txBox="1"/>
          <p:nvPr/>
        </p:nvSpPr>
        <p:spPr>
          <a:xfrm>
            <a:off x="1452058" y="3221385"/>
            <a:ext cx="1523304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15"/>
              </a:lnSpc>
            </a:pPr>
            <a:r>
              <a:rPr lang="en-US" sz="2100" b="1">
                <a:solidFill>
                  <a:srgbClr val="000000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Final</a:t>
            </a:r>
          </a:p>
          <a:p>
            <a:pPr algn="ctr">
              <a:lnSpc>
                <a:spcPts val="2415"/>
              </a:lnSpc>
            </a:pPr>
            <a:r>
              <a:rPr lang="en-US" sz="2100" b="1">
                <a:solidFill>
                  <a:srgbClr val="000000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Decision</a:t>
            </a:r>
          </a:p>
        </p:txBody>
      </p:sp>
      <p:sp>
        <p:nvSpPr>
          <p:cNvPr id="113" name="TextBox 113"/>
          <p:cNvSpPr txBox="1"/>
          <p:nvPr/>
        </p:nvSpPr>
        <p:spPr>
          <a:xfrm>
            <a:off x="4587438" y="6035741"/>
            <a:ext cx="114432" cy="3562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940"/>
              </a:lnSpc>
            </a:pPr>
            <a:r>
              <a:rPr lang="en-US" sz="2100" b="1" dirty="0">
                <a:solidFill>
                  <a:schemeClr val="bg1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7</a:t>
            </a:r>
          </a:p>
        </p:txBody>
      </p:sp>
      <p:sp>
        <p:nvSpPr>
          <p:cNvPr id="114" name="TextBox 114"/>
          <p:cNvSpPr txBox="1"/>
          <p:nvPr/>
        </p:nvSpPr>
        <p:spPr>
          <a:xfrm>
            <a:off x="4966543" y="6122214"/>
            <a:ext cx="1523304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15"/>
              </a:lnSpc>
            </a:pPr>
            <a:r>
              <a:rPr lang="en-US" sz="2100" b="1">
                <a:solidFill>
                  <a:srgbClr val="000000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Employee Onboarding</a:t>
            </a:r>
          </a:p>
        </p:txBody>
      </p:sp>
      <p:sp>
        <p:nvSpPr>
          <p:cNvPr id="115" name="TextBox 115"/>
          <p:cNvSpPr txBox="1"/>
          <p:nvPr/>
        </p:nvSpPr>
        <p:spPr>
          <a:xfrm>
            <a:off x="4964361" y="4671800"/>
            <a:ext cx="1523304" cy="6134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15"/>
              </a:lnSpc>
            </a:pPr>
            <a:r>
              <a:rPr lang="en-US" sz="2100" b="1">
                <a:solidFill>
                  <a:srgbClr val="000000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Send Offer Letter</a:t>
            </a:r>
          </a:p>
        </p:txBody>
      </p:sp>
      <p:sp>
        <p:nvSpPr>
          <p:cNvPr id="116" name="TextBox 116"/>
          <p:cNvSpPr txBox="1"/>
          <p:nvPr/>
        </p:nvSpPr>
        <p:spPr>
          <a:xfrm>
            <a:off x="7465591" y="6274614"/>
            <a:ext cx="1523304" cy="308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15"/>
              </a:lnSpc>
            </a:pPr>
            <a:r>
              <a:rPr lang="en-US" sz="2100" b="1">
                <a:solidFill>
                  <a:srgbClr val="000000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Hired</a:t>
            </a:r>
          </a:p>
        </p:txBody>
      </p:sp>
      <p:sp>
        <p:nvSpPr>
          <p:cNvPr id="117" name="TextBox 117"/>
          <p:cNvSpPr txBox="1"/>
          <p:nvPr/>
        </p:nvSpPr>
        <p:spPr>
          <a:xfrm>
            <a:off x="760340" y="5969814"/>
            <a:ext cx="1523304" cy="9182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15"/>
              </a:lnSpc>
            </a:pPr>
            <a:r>
              <a:rPr lang="en-US" sz="2100" b="1">
                <a:solidFill>
                  <a:srgbClr val="FFFFF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Send Rejection</a:t>
            </a:r>
          </a:p>
          <a:p>
            <a:pPr algn="ctr">
              <a:lnSpc>
                <a:spcPts val="2415"/>
              </a:lnSpc>
            </a:pPr>
            <a:r>
              <a:rPr lang="en-US" sz="2100" b="1">
                <a:solidFill>
                  <a:srgbClr val="FFFFFF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Mail</a:t>
            </a:r>
          </a:p>
        </p:txBody>
      </p:sp>
      <p:sp>
        <p:nvSpPr>
          <p:cNvPr id="118" name="TextBox 118"/>
          <p:cNvSpPr txBox="1"/>
          <p:nvPr/>
        </p:nvSpPr>
        <p:spPr>
          <a:xfrm>
            <a:off x="2654040" y="4824200"/>
            <a:ext cx="498414" cy="308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15"/>
              </a:lnSpc>
            </a:pPr>
            <a:r>
              <a:rPr lang="en-US" sz="2100" b="1">
                <a:solidFill>
                  <a:srgbClr val="000000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Yes</a:t>
            </a:r>
          </a:p>
        </p:txBody>
      </p:sp>
      <p:sp>
        <p:nvSpPr>
          <p:cNvPr id="119" name="TextBox 119"/>
          <p:cNvSpPr txBox="1"/>
          <p:nvPr/>
        </p:nvSpPr>
        <p:spPr>
          <a:xfrm>
            <a:off x="1274967" y="4824200"/>
            <a:ext cx="498414" cy="30861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415"/>
              </a:lnSpc>
            </a:pPr>
            <a:r>
              <a:rPr lang="en-US" sz="2100" b="1">
                <a:solidFill>
                  <a:srgbClr val="000000"/>
                </a:solidFill>
                <a:latin typeface="Cormorant Garamond Bold"/>
                <a:ea typeface="Cormorant Garamond Bold"/>
                <a:cs typeface="Cormorant Garamond Bold"/>
                <a:sym typeface="Cormorant Garamond Bold"/>
              </a:rPr>
              <a:t>No</a:t>
            </a:r>
          </a:p>
        </p:txBody>
      </p:sp>
      <p:cxnSp>
        <p:nvCxnSpPr>
          <p:cNvPr id="122" name="Connector: Elbow 121">
            <a:extLst>
              <a:ext uri="{FF2B5EF4-FFF2-40B4-BE49-F238E27FC236}">
                <a16:creationId xmlns:a16="http://schemas.microsoft.com/office/drawing/2014/main" id="{FD584057-E245-EB1B-B68E-660BA1EA3207}"/>
              </a:ext>
            </a:extLst>
          </p:cNvPr>
          <p:cNvCxnSpPr>
            <a:cxnSpLocks/>
          </p:cNvCxnSpPr>
          <p:nvPr/>
        </p:nvCxnSpPr>
        <p:spPr>
          <a:xfrm rot="16200000" flipH="1">
            <a:off x="7541284" y="2431781"/>
            <a:ext cx="1452834" cy="380998"/>
          </a:xfrm>
          <a:prstGeom prst="bentConnector3">
            <a:avLst>
              <a:gd name="adj1" fmla="val -3066"/>
            </a:avLst>
          </a:prstGeom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/>
          <p:cNvSpPr/>
          <p:nvPr/>
        </p:nvSpPr>
        <p:spPr>
          <a:xfrm flipV="1">
            <a:off x="1554555" y="1725390"/>
            <a:ext cx="6644491" cy="25796"/>
          </a:xfrm>
          <a:prstGeom prst="line">
            <a:avLst/>
          </a:prstGeom>
          <a:ln w="38100" cap="flat">
            <a:solidFill>
              <a:srgbClr val="FFFFFF"/>
            </a:solidFill>
            <a:prstDash val="sysDash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4" name="Freeform 4"/>
          <p:cNvSpPr/>
          <p:nvPr/>
        </p:nvSpPr>
        <p:spPr>
          <a:xfrm>
            <a:off x="2745895" y="1196371"/>
            <a:ext cx="2042309" cy="1291761"/>
          </a:xfrm>
          <a:custGeom>
            <a:avLst/>
            <a:gdLst/>
            <a:ahLst/>
            <a:cxnLst/>
            <a:rect l="l" t="t" r="r" b="b"/>
            <a:pathLst>
              <a:path w="2042309" h="1291761">
                <a:moveTo>
                  <a:pt x="0" y="0"/>
                </a:moveTo>
                <a:lnTo>
                  <a:pt x="2042309" y="0"/>
                </a:lnTo>
                <a:lnTo>
                  <a:pt x="2042309" y="1291760"/>
                </a:lnTo>
                <a:lnTo>
                  <a:pt x="0" y="12917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5" name="Freeform 5"/>
          <p:cNvSpPr/>
          <p:nvPr/>
        </p:nvSpPr>
        <p:spPr>
          <a:xfrm>
            <a:off x="2745895" y="5033149"/>
            <a:ext cx="2042309" cy="1291761"/>
          </a:xfrm>
          <a:custGeom>
            <a:avLst/>
            <a:gdLst/>
            <a:ahLst/>
            <a:cxnLst/>
            <a:rect l="l" t="t" r="r" b="b"/>
            <a:pathLst>
              <a:path w="2042309" h="1291761">
                <a:moveTo>
                  <a:pt x="0" y="0"/>
                </a:moveTo>
                <a:lnTo>
                  <a:pt x="2042309" y="0"/>
                </a:lnTo>
                <a:lnTo>
                  <a:pt x="2042309" y="1291761"/>
                </a:lnTo>
                <a:lnTo>
                  <a:pt x="0" y="12917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6" name="Freeform 6"/>
          <p:cNvSpPr/>
          <p:nvPr/>
        </p:nvSpPr>
        <p:spPr>
          <a:xfrm>
            <a:off x="4961893" y="1196371"/>
            <a:ext cx="2042309" cy="1291761"/>
          </a:xfrm>
          <a:custGeom>
            <a:avLst/>
            <a:gdLst/>
            <a:ahLst/>
            <a:cxnLst/>
            <a:rect l="l" t="t" r="r" b="b"/>
            <a:pathLst>
              <a:path w="2042309" h="1291761">
                <a:moveTo>
                  <a:pt x="0" y="0"/>
                </a:moveTo>
                <a:lnTo>
                  <a:pt x="2042309" y="0"/>
                </a:lnTo>
                <a:lnTo>
                  <a:pt x="2042309" y="1291760"/>
                </a:lnTo>
                <a:lnTo>
                  <a:pt x="0" y="12917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7" name="Freeform 7"/>
          <p:cNvSpPr/>
          <p:nvPr/>
        </p:nvSpPr>
        <p:spPr>
          <a:xfrm>
            <a:off x="4961893" y="5033149"/>
            <a:ext cx="2042309" cy="1291761"/>
          </a:xfrm>
          <a:custGeom>
            <a:avLst/>
            <a:gdLst/>
            <a:ahLst/>
            <a:cxnLst/>
            <a:rect l="l" t="t" r="r" b="b"/>
            <a:pathLst>
              <a:path w="2042309" h="1291761">
                <a:moveTo>
                  <a:pt x="0" y="0"/>
                </a:moveTo>
                <a:lnTo>
                  <a:pt x="2042309" y="0"/>
                </a:lnTo>
                <a:lnTo>
                  <a:pt x="2042309" y="1291761"/>
                </a:lnTo>
                <a:lnTo>
                  <a:pt x="0" y="12917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8" name="Freeform 8"/>
          <p:cNvSpPr/>
          <p:nvPr/>
        </p:nvSpPr>
        <p:spPr>
          <a:xfrm>
            <a:off x="533400" y="1965219"/>
            <a:ext cx="2042309" cy="1291761"/>
          </a:xfrm>
          <a:custGeom>
            <a:avLst/>
            <a:gdLst/>
            <a:ahLst/>
            <a:cxnLst/>
            <a:rect l="l" t="t" r="r" b="b"/>
            <a:pathLst>
              <a:path w="2042309" h="1291761">
                <a:moveTo>
                  <a:pt x="0" y="0"/>
                </a:moveTo>
                <a:lnTo>
                  <a:pt x="2042309" y="0"/>
                </a:lnTo>
                <a:lnTo>
                  <a:pt x="2042309" y="1291761"/>
                </a:lnTo>
                <a:lnTo>
                  <a:pt x="0" y="12917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9" name="Freeform 9"/>
          <p:cNvSpPr/>
          <p:nvPr/>
        </p:nvSpPr>
        <p:spPr>
          <a:xfrm>
            <a:off x="533400" y="4264301"/>
            <a:ext cx="2042309" cy="1291761"/>
          </a:xfrm>
          <a:custGeom>
            <a:avLst/>
            <a:gdLst/>
            <a:ahLst/>
            <a:cxnLst/>
            <a:rect l="l" t="t" r="r" b="b"/>
            <a:pathLst>
              <a:path w="2042309" h="1291761">
                <a:moveTo>
                  <a:pt x="0" y="0"/>
                </a:moveTo>
                <a:lnTo>
                  <a:pt x="2042309" y="0"/>
                </a:lnTo>
                <a:lnTo>
                  <a:pt x="2042309" y="1291760"/>
                </a:lnTo>
                <a:lnTo>
                  <a:pt x="0" y="12917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0" name="Freeform 10"/>
          <p:cNvSpPr/>
          <p:nvPr/>
        </p:nvSpPr>
        <p:spPr>
          <a:xfrm>
            <a:off x="7177891" y="1965219"/>
            <a:ext cx="2042309" cy="1291761"/>
          </a:xfrm>
          <a:custGeom>
            <a:avLst/>
            <a:gdLst/>
            <a:ahLst/>
            <a:cxnLst/>
            <a:rect l="l" t="t" r="r" b="b"/>
            <a:pathLst>
              <a:path w="2042309" h="1291761">
                <a:moveTo>
                  <a:pt x="0" y="0"/>
                </a:moveTo>
                <a:lnTo>
                  <a:pt x="2042309" y="0"/>
                </a:lnTo>
                <a:lnTo>
                  <a:pt x="2042309" y="1291761"/>
                </a:lnTo>
                <a:lnTo>
                  <a:pt x="0" y="1291761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1" name="Freeform 11"/>
          <p:cNvSpPr/>
          <p:nvPr/>
        </p:nvSpPr>
        <p:spPr>
          <a:xfrm>
            <a:off x="7177891" y="4264301"/>
            <a:ext cx="2042309" cy="1291761"/>
          </a:xfrm>
          <a:custGeom>
            <a:avLst/>
            <a:gdLst/>
            <a:ahLst/>
            <a:cxnLst/>
            <a:rect l="l" t="t" r="r" b="b"/>
            <a:pathLst>
              <a:path w="2042309" h="1291761">
                <a:moveTo>
                  <a:pt x="0" y="0"/>
                </a:moveTo>
                <a:lnTo>
                  <a:pt x="2042309" y="0"/>
                </a:lnTo>
                <a:lnTo>
                  <a:pt x="2042309" y="1291760"/>
                </a:lnTo>
                <a:lnTo>
                  <a:pt x="0" y="1291760"/>
                </a:lnTo>
                <a:lnTo>
                  <a:pt x="0" y="0"/>
                </a:lnTo>
                <a:close/>
              </a:path>
            </a:pathLst>
          </a:custGeom>
          <a:blipFill>
            <a:blip r:embed="rId2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2" name="Freeform 12"/>
          <p:cNvSpPr/>
          <p:nvPr/>
        </p:nvSpPr>
        <p:spPr>
          <a:xfrm>
            <a:off x="3553866" y="983187"/>
            <a:ext cx="426368" cy="426368"/>
          </a:xfrm>
          <a:custGeom>
            <a:avLst/>
            <a:gdLst/>
            <a:ahLst/>
            <a:cxnLst/>
            <a:rect l="l" t="t" r="r" b="b"/>
            <a:pathLst>
              <a:path w="426368" h="426368">
                <a:moveTo>
                  <a:pt x="0" y="0"/>
                </a:moveTo>
                <a:lnTo>
                  <a:pt x="426367" y="0"/>
                </a:lnTo>
                <a:lnTo>
                  <a:pt x="426367" y="426368"/>
                </a:lnTo>
                <a:lnTo>
                  <a:pt x="0" y="4263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3" name="Freeform 13"/>
          <p:cNvSpPr/>
          <p:nvPr/>
        </p:nvSpPr>
        <p:spPr>
          <a:xfrm>
            <a:off x="5769864" y="983187"/>
            <a:ext cx="426368" cy="426368"/>
          </a:xfrm>
          <a:custGeom>
            <a:avLst/>
            <a:gdLst/>
            <a:ahLst/>
            <a:cxnLst/>
            <a:rect l="l" t="t" r="r" b="b"/>
            <a:pathLst>
              <a:path w="426368" h="426368">
                <a:moveTo>
                  <a:pt x="0" y="0"/>
                </a:moveTo>
                <a:lnTo>
                  <a:pt x="426367" y="0"/>
                </a:lnTo>
                <a:lnTo>
                  <a:pt x="426367" y="426368"/>
                </a:lnTo>
                <a:lnTo>
                  <a:pt x="0" y="4263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4" name="Freeform 14"/>
          <p:cNvSpPr/>
          <p:nvPr/>
        </p:nvSpPr>
        <p:spPr>
          <a:xfrm>
            <a:off x="7985861" y="1751186"/>
            <a:ext cx="426368" cy="426368"/>
          </a:xfrm>
          <a:custGeom>
            <a:avLst/>
            <a:gdLst/>
            <a:ahLst/>
            <a:cxnLst/>
            <a:rect l="l" t="t" r="r" b="b"/>
            <a:pathLst>
              <a:path w="426368" h="426368">
                <a:moveTo>
                  <a:pt x="0" y="0"/>
                </a:moveTo>
                <a:lnTo>
                  <a:pt x="426368" y="0"/>
                </a:lnTo>
                <a:lnTo>
                  <a:pt x="426368" y="426368"/>
                </a:lnTo>
                <a:lnTo>
                  <a:pt x="0" y="4263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5" name="Freeform 15"/>
          <p:cNvSpPr/>
          <p:nvPr/>
        </p:nvSpPr>
        <p:spPr>
          <a:xfrm>
            <a:off x="1341371" y="1751186"/>
            <a:ext cx="426368" cy="426368"/>
          </a:xfrm>
          <a:custGeom>
            <a:avLst/>
            <a:gdLst/>
            <a:ahLst/>
            <a:cxnLst/>
            <a:rect l="l" t="t" r="r" b="b"/>
            <a:pathLst>
              <a:path w="426368" h="426368">
                <a:moveTo>
                  <a:pt x="0" y="0"/>
                </a:moveTo>
                <a:lnTo>
                  <a:pt x="426368" y="0"/>
                </a:lnTo>
                <a:lnTo>
                  <a:pt x="426368" y="426368"/>
                </a:lnTo>
                <a:lnTo>
                  <a:pt x="0" y="4263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6" name="Freeform 16"/>
          <p:cNvSpPr/>
          <p:nvPr/>
        </p:nvSpPr>
        <p:spPr>
          <a:xfrm>
            <a:off x="1341371" y="4056280"/>
            <a:ext cx="426368" cy="426368"/>
          </a:xfrm>
          <a:custGeom>
            <a:avLst/>
            <a:gdLst/>
            <a:ahLst/>
            <a:cxnLst/>
            <a:rect l="l" t="t" r="r" b="b"/>
            <a:pathLst>
              <a:path w="426368" h="426368">
                <a:moveTo>
                  <a:pt x="0" y="0"/>
                </a:moveTo>
                <a:lnTo>
                  <a:pt x="426368" y="0"/>
                </a:lnTo>
                <a:lnTo>
                  <a:pt x="426368" y="426368"/>
                </a:lnTo>
                <a:lnTo>
                  <a:pt x="0" y="4263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7" name="Freeform 17"/>
          <p:cNvSpPr/>
          <p:nvPr/>
        </p:nvSpPr>
        <p:spPr>
          <a:xfrm>
            <a:off x="3553866" y="4826674"/>
            <a:ext cx="426368" cy="426368"/>
          </a:xfrm>
          <a:custGeom>
            <a:avLst/>
            <a:gdLst/>
            <a:ahLst/>
            <a:cxnLst/>
            <a:rect l="l" t="t" r="r" b="b"/>
            <a:pathLst>
              <a:path w="426368" h="426368">
                <a:moveTo>
                  <a:pt x="0" y="0"/>
                </a:moveTo>
                <a:lnTo>
                  <a:pt x="426367" y="0"/>
                </a:lnTo>
                <a:lnTo>
                  <a:pt x="426367" y="426368"/>
                </a:lnTo>
                <a:lnTo>
                  <a:pt x="0" y="4263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8" name="Freeform 18"/>
          <p:cNvSpPr/>
          <p:nvPr/>
        </p:nvSpPr>
        <p:spPr>
          <a:xfrm>
            <a:off x="5769864" y="4826674"/>
            <a:ext cx="426368" cy="426368"/>
          </a:xfrm>
          <a:custGeom>
            <a:avLst/>
            <a:gdLst/>
            <a:ahLst/>
            <a:cxnLst/>
            <a:rect l="l" t="t" r="r" b="b"/>
            <a:pathLst>
              <a:path w="426368" h="426368">
                <a:moveTo>
                  <a:pt x="0" y="0"/>
                </a:moveTo>
                <a:lnTo>
                  <a:pt x="426367" y="0"/>
                </a:lnTo>
                <a:lnTo>
                  <a:pt x="426367" y="426368"/>
                </a:lnTo>
                <a:lnTo>
                  <a:pt x="0" y="4263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19" name="Freeform 19"/>
          <p:cNvSpPr/>
          <p:nvPr/>
        </p:nvSpPr>
        <p:spPr>
          <a:xfrm>
            <a:off x="7985861" y="4056280"/>
            <a:ext cx="426368" cy="426368"/>
          </a:xfrm>
          <a:custGeom>
            <a:avLst/>
            <a:gdLst/>
            <a:ahLst/>
            <a:cxnLst/>
            <a:rect l="l" t="t" r="r" b="b"/>
            <a:pathLst>
              <a:path w="426368" h="426368">
                <a:moveTo>
                  <a:pt x="0" y="0"/>
                </a:moveTo>
                <a:lnTo>
                  <a:pt x="426368" y="0"/>
                </a:lnTo>
                <a:lnTo>
                  <a:pt x="426368" y="426368"/>
                </a:lnTo>
                <a:lnTo>
                  <a:pt x="0" y="426368"/>
                </a:lnTo>
                <a:lnTo>
                  <a:pt x="0" y="0"/>
                </a:lnTo>
                <a:close/>
              </a:path>
            </a:pathLst>
          </a:custGeom>
          <a:blipFill>
            <a:blip r:embed="rId3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22" name="AutoShape 22"/>
          <p:cNvSpPr/>
          <p:nvPr/>
        </p:nvSpPr>
        <p:spPr>
          <a:xfrm>
            <a:off x="8199045" y="3256980"/>
            <a:ext cx="0" cy="799300"/>
          </a:xfrm>
          <a:prstGeom prst="line">
            <a:avLst/>
          </a:prstGeom>
          <a:ln w="38100" cap="flat">
            <a:solidFill>
              <a:srgbClr val="FFFFFF"/>
            </a:solidFill>
            <a:prstDash val="sysDash"/>
            <a:headEnd type="none" w="sm" len="sm"/>
            <a:tailEnd type="none" w="sm" len="sm"/>
          </a:ln>
        </p:spPr>
        <p:txBody>
          <a:bodyPr/>
          <a:lstStyle/>
          <a:p>
            <a:endParaRPr lang="en-CA"/>
          </a:p>
        </p:txBody>
      </p:sp>
      <p:sp>
        <p:nvSpPr>
          <p:cNvPr id="25" name="TextBox 25"/>
          <p:cNvSpPr txBox="1"/>
          <p:nvPr/>
        </p:nvSpPr>
        <p:spPr>
          <a:xfrm>
            <a:off x="2994176" y="5675348"/>
            <a:ext cx="1545747" cy="4445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"/>
              </a:lnSpc>
            </a:pPr>
            <a:r>
              <a:rPr lang="en-US" sz="600">
                <a:solidFill>
                  <a:srgbClr val="000000"/>
                </a:solidFill>
                <a:latin typeface="Alibaba Sans"/>
                <a:ea typeface="Alibaba Sans"/>
                <a:cs typeface="Alibaba Sans"/>
                <a:sym typeface="Alibaba Sans"/>
              </a:rPr>
              <a:t>Top candidates meet with senior managers or department leaders for a final evaluation focusing on cultural fit, leadership potential, and long-term compatibility.</a:t>
            </a:r>
          </a:p>
        </p:txBody>
      </p:sp>
      <p:sp>
        <p:nvSpPr>
          <p:cNvPr id="26" name="TextBox 26"/>
          <p:cNvSpPr txBox="1"/>
          <p:nvPr/>
        </p:nvSpPr>
        <p:spPr>
          <a:xfrm>
            <a:off x="5210174" y="5675348"/>
            <a:ext cx="1545747" cy="355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"/>
              </a:lnSpc>
            </a:pPr>
            <a:r>
              <a:rPr lang="en-US" sz="600">
                <a:solidFill>
                  <a:srgbClr val="000000"/>
                </a:solidFill>
                <a:latin typeface="Alibaba Sans"/>
                <a:ea typeface="Alibaba Sans"/>
                <a:cs typeface="Alibaba Sans"/>
                <a:sym typeface="Alibaba Sans"/>
              </a:rPr>
              <a:t>Candidates complete a any required task designed to evaluate their specific job-related skills and problem-solving abilities.</a:t>
            </a:r>
          </a:p>
        </p:txBody>
      </p:sp>
      <p:sp>
        <p:nvSpPr>
          <p:cNvPr id="28" name="Freeform 28"/>
          <p:cNvSpPr/>
          <p:nvPr/>
        </p:nvSpPr>
        <p:spPr>
          <a:xfrm>
            <a:off x="781681" y="647141"/>
            <a:ext cx="1350056" cy="363909"/>
          </a:xfrm>
          <a:custGeom>
            <a:avLst/>
            <a:gdLst/>
            <a:ahLst/>
            <a:cxnLst/>
            <a:rect l="l" t="t" r="r" b="b"/>
            <a:pathLst>
              <a:path w="1350056" h="363909">
                <a:moveTo>
                  <a:pt x="0" y="0"/>
                </a:moveTo>
                <a:lnTo>
                  <a:pt x="1350057" y="0"/>
                </a:lnTo>
                <a:lnTo>
                  <a:pt x="1350057" y="363909"/>
                </a:lnTo>
                <a:lnTo>
                  <a:pt x="0" y="363909"/>
                </a:lnTo>
                <a:lnTo>
                  <a:pt x="0" y="0"/>
                </a:lnTo>
                <a:close/>
              </a:path>
            </a:pathLst>
          </a:custGeom>
          <a:blipFill>
            <a:blip r:embed="rId4"/>
            <a:stretch>
              <a:fillRect/>
            </a:stretch>
          </a:blipFill>
        </p:spPr>
        <p:txBody>
          <a:bodyPr/>
          <a:lstStyle/>
          <a:p>
            <a:endParaRPr lang="en-CA"/>
          </a:p>
        </p:txBody>
      </p:sp>
      <p:sp>
        <p:nvSpPr>
          <p:cNvPr id="29" name="TextBox 29"/>
          <p:cNvSpPr txBox="1"/>
          <p:nvPr/>
        </p:nvSpPr>
        <p:spPr>
          <a:xfrm>
            <a:off x="2745895" y="3149135"/>
            <a:ext cx="4261810" cy="133413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560"/>
              </a:lnSpc>
            </a:pPr>
            <a:r>
              <a:rPr lang="en-US" sz="3200">
                <a:solidFill>
                  <a:srgbClr val="000000"/>
                </a:solidFill>
                <a:latin typeface="Intro Rust"/>
                <a:ea typeface="Intro Rust"/>
                <a:cs typeface="Intro Rust"/>
                <a:sym typeface="Intro Rust"/>
              </a:rPr>
              <a:t>SENIOR LEADERSHIP RECRUITMENT</a:t>
            </a:r>
          </a:p>
          <a:p>
            <a:pPr algn="ctr">
              <a:lnSpc>
                <a:spcPts val="2560"/>
              </a:lnSpc>
            </a:pPr>
            <a:r>
              <a:rPr lang="en-US" sz="3200">
                <a:solidFill>
                  <a:srgbClr val="000000"/>
                </a:solidFill>
                <a:latin typeface="Intro Rust"/>
                <a:ea typeface="Intro Rust"/>
                <a:cs typeface="Intro Rust"/>
                <a:sym typeface="Intro Rust"/>
              </a:rPr>
              <a:t>PROCESS</a:t>
            </a:r>
          </a:p>
          <a:p>
            <a:pPr algn="ctr">
              <a:lnSpc>
                <a:spcPts val="2560"/>
              </a:lnSpc>
            </a:pPr>
            <a:r>
              <a:rPr lang="en-US" sz="3200">
                <a:solidFill>
                  <a:srgbClr val="000000"/>
                </a:solidFill>
                <a:latin typeface="Intro Rust"/>
                <a:ea typeface="Intro Rust"/>
                <a:cs typeface="Intro Rust"/>
                <a:sym typeface="Intro Rust"/>
              </a:rPr>
              <a:t>FLOWCHART</a:t>
            </a:r>
          </a:p>
        </p:txBody>
      </p:sp>
      <p:sp>
        <p:nvSpPr>
          <p:cNvPr id="30" name="TextBox 30"/>
          <p:cNvSpPr txBox="1"/>
          <p:nvPr/>
        </p:nvSpPr>
        <p:spPr>
          <a:xfrm>
            <a:off x="2994176" y="1503391"/>
            <a:ext cx="1545747" cy="254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9"/>
              </a:lnSpc>
            </a:pPr>
            <a:r>
              <a:rPr lang="en-US" sz="999">
                <a:solidFill>
                  <a:srgbClr val="000000"/>
                </a:solidFill>
                <a:latin typeface="Intro Rust"/>
                <a:ea typeface="Intro Rust"/>
                <a:cs typeface="Intro Rust"/>
                <a:sym typeface="Intro Rust"/>
              </a:rPr>
              <a:t>JOB DESCRIPTION &amp;</a:t>
            </a:r>
          </a:p>
          <a:p>
            <a:pPr algn="ctr">
              <a:lnSpc>
                <a:spcPts val="999"/>
              </a:lnSpc>
            </a:pPr>
            <a:r>
              <a:rPr lang="en-US" sz="999">
                <a:solidFill>
                  <a:srgbClr val="000000"/>
                </a:solidFill>
                <a:latin typeface="Intro Rust"/>
                <a:ea typeface="Intro Rust"/>
                <a:cs typeface="Intro Rust"/>
                <a:sym typeface="Intro Rust"/>
              </a:rPr>
              <a:t>APPROVAL</a:t>
            </a:r>
          </a:p>
        </p:txBody>
      </p:sp>
      <p:sp>
        <p:nvSpPr>
          <p:cNvPr id="31" name="TextBox 31"/>
          <p:cNvSpPr txBox="1"/>
          <p:nvPr/>
        </p:nvSpPr>
        <p:spPr>
          <a:xfrm>
            <a:off x="3553866" y="1068418"/>
            <a:ext cx="426368" cy="2940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99"/>
              </a:lnSpc>
            </a:pPr>
            <a:r>
              <a:rPr lang="en-US" sz="2199">
                <a:solidFill>
                  <a:srgbClr val="000000"/>
                </a:solidFill>
                <a:latin typeface="Intro Rust"/>
                <a:ea typeface="Intro Rust"/>
                <a:cs typeface="Intro Rust"/>
                <a:sym typeface="Intro Rust"/>
              </a:rPr>
              <a:t>2</a:t>
            </a:r>
          </a:p>
        </p:txBody>
      </p:sp>
      <p:sp>
        <p:nvSpPr>
          <p:cNvPr id="32" name="TextBox 32"/>
          <p:cNvSpPr txBox="1"/>
          <p:nvPr/>
        </p:nvSpPr>
        <p:spPr>
          <a:xfrm>
            <a:off x="2994176" y="1831861"/>
            <a:ext cx="1545747" cy="5334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"/>
              </a:lnSpc>
            </a:pPr>
            <a:r>
              <a:rPr lang="en-US" sz="600">
                <a:solidFill>
                  <a:srgbClr val="000000"/>
                </a:solidFill>
                <a:latin typeface="Alibaba Sans"/>
                <a:ea typeface="Alibaba Sans"/>
                <a:cs typeface="Alibaba Sans"/>
                <a:sym typeface="Alibaba Sans"/>
              </a:rPr>
              <a:t>The HR department collaborates with the hiring manager to prepare a detailed job description including qualifications, responsibilities, and salary range. The recruitment request is then approved by management.</a:t>
            </a:r>
          </a:p>
        </p:txBody>
      </p:sp>
      <p:sp>
        <p:nvSpPr>
          <p:cNvPr id="33" name="TextBox 33"/>
          <p:cNvSpPr txBox="1"/>
          <p:nvPr/>
        </p:nvSpPr>
        <p:spPr>
          <a:xfrm>
            <a:off x="5210174" y="1503391"/>
            <a:ext cx="1545747" cy="254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9"/>
              </a:lnSpc>
            </a:pPr>
            <a:r>
              <a:rPr lang="en-US" sz="999">
                <a:solidFill>
                  <a:srgbClr val="000000"/>
                </a:solidFill>
                <a:latin typeface="Intro Rust"/>
                <a:ea typeface="Intro Rust"/>
                <a:cs typeface="Intro Rust"/>
                <a:sym typeface="Intro Rust"/>
              </a:rPr>
              <a:t>JOB POSTING &amp;</a:t>
            </a:r>
          </a:p>
          <a:p>
            <a:pPr algn="ctr">
              <a:lnSpc>
                <a:spcPts val="999"/>
              </a:lnSpc>
            </a:pPr>
            <a:r>
              <a:rPr lang="en-US" sz="999">
                <a:solidFill>
                  <a:srgbClr val="000000"/>
                </a:solidFill>
                <a:latin typeface="Intro Rust"/>
                <a:ea typeface="Intro Rust"/>
                <a:cs typeface="Intro Rust"/>
                <a:sym typeface="Intro Rust"/>
              </a:rPr>
              <a:t>CANDIDATE SOURCING</a:t>
            </a:r>
          </a:p>
        </p:txBody>
      </p:sp>
      <p:sp>
        <p:nvSpPr>
          <p:cNvPr id="34" name="TextBox 34"/>
          <p:cNvSpPr txBox="1"/>
          <p:nvPr/>
        </p:nvSpPr>
        <p:spPr>
          <a:xfrm>
            <a:off x="5769864" y="1068418"/>
            <a:ext cx="426368" cy="2940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99"/>
              </a:lnSpc>
            </a:pPr>
            <a:r>
              <a:rPr lang="en-US" sz="2199">
                <a:solidFill>
                  <a:srgbClr val="000000"/>
                </a:solidFill>
                <a:latin typeface="Intro Rust"/>
                <a:ea typeface="Intro Rust"/>
                <a:cs typeface="Intro Rust"/>
                <a:sym typeface="Intro Rust"/>
              </a:rPr>
              <a:t>3</a:t>
            </a:r>
          </a:p>
        </p:txBody>
      </p:sp>
      <p:sp>
        <p:nvSpPr>
          <p:cNvPr id="35" name="TextBox 35"/>
          <p:cNvSpPr txBox="1"/>
          <p:nvPr/>
        </p:nvSpPr>
        <p:spPr>
          <a:xfrm>
            <a:off x="5210174" y="1831861"/>
            <a:ext cx="1545747" cy="5334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"/>
              </a:lnSpc>
            </a:pPr>
            <a:r>
              <a:rPr lang="en-US" sz="600">
                <a:solidFill>
                  <a:srgbClr val="000000"/>
                </a:solidFill>
                <a:latin typeface="Alibaba Sans"/>
                <a:ea typeface="Alibaba Sans"/>
                <a:cs typeface="Alibaba Sans"/>
                <a:sym typeface="Alibaba Sans"/>
              </a:rPr>
              <a:t>The position is published on company career pages, job boards, and professional networks. We also actively search for potential candidates through talent databases and professional platforms.</a:t>
            </a:r>
          </a:p>
        </p:txBody>
      </p:sp>
      <p:sp>
        <p:nvSpPr>
          <p:cNvPr id="36" name="TextBox 36"/>
          <p:cNvSpPr txBox="1"/>
          <p:nvPr/>
        </p:nvSpPr>
        <p:spPr>
          <a:xfrm>
            <a:off x="7426172" y="2271390"/>
            <a:ext cx="1545747" cy="254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9"/>
              </a:lnSpc>
            </a:pPr>
            <a:r>
              <a:rPr lang="en-US" sz="999">
                <a:solidFill>
                  <a:srgbClr val="000000"/>
                </a:solidFill>
                <a:latin typeface="Intro Rust"/>
                <a:ea typeface="Intro Rust"/>
                <a:cs typeface="Intro Rust"/>
                <a:sym typeface="Intro Rust"/>
              </a:rPr>
              <a:t>RESUME</a:t>
            </a:r>
          </a:p>
          <a:p>
            <a:pPr algn="ctr">
              <a:lnSpc>
                <a:spcPts val="999"/>
              </a:lnSpc>
            </a:pPr>
            <a:r>
              <a:rPr lang="en-US" sz="999">
                <a:solidFill>
                  <a:srgbClr val="000000"/>
                </a:solidFill>
                <a:latin typeface="Intro Rust"/>
                <a:ea typeface="Intro Rust"/>
                <a:cs typeface="Intro Rust"/>
                <a:sym typeface="Intro Rust"/>
              </a:rPr>
              <a:t>SCREENING</a:t>
            </a:r>
          </a:p>
        </p:txBody>
      </p:sp>
      <p:sp>
        <p:nvSpPr>
          <p:cNvPr id="37" name="TextBox 37"/>
          <p:cNvSpPr txBox="1"/>
          <p:nvPr/>
        </p:nvSpPr>
        <p:spPr>
          <a:xfrm>
            <a:off x="7985861" y="1836417"/>
            <a:ext cx="426368" cy="2940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99"/>
              </a:lnSpc>
            </a:pPr>
            <a:r>
              <a:rPr lang="en-US" sz="2199">
                <a:solidFill>
                  <a:srgbClr val="000000"/>
                </a:solidFill>
                <a:latin typeface="Intro Rust"/>
                <a:ea typeface="Intro Rust"/>
                <a:cs typeface="Intro Rust"/>
                <a:sym typeface="Intro Rust"/>
              </a:rPr>
              <a:t>4</a:t>
            </a:r>
          </a:p>
        </p:txBody>
      </p:sp>
      <p:sp>
        <p:nvSpPr>
          <p:cNvPr id="38" name="TextBox 38"/>
          <p:cNvSpPr txBox="1"/>
          <p:nvPr/>
        </p:nvSpPr>
        <p:spPr>
          <a:xfrm>
            <a:off x="7426172" y="2599859"/>
            <a:ext cx="1545747" cy="4445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"/>
              </a:lnSpc>
            </a:pPr>
            <a:r>
              <a:rPr lang="en-US" sz="600">
                <a:solidFill>
                  <a:srgbClr val="000000"/>
                </a:solidFill>
                <a:latin typeface="Alibaba Sans"/>
                <a:ea typeface="Alibaba Sans"/>
                <a:cs typeface="Alibaba Sans"/>
                <a:sym typeface="Alibaba Sans"/>
              </a:rPr>
              <a:t>HR Generalist or Assistant review submitted applications to evaluate candidate qualifications, work experience, and skills that match the job requirements.</a:t>
            </a:r>
          </a:p>
        </p:txBody>
      </p:sp>
      <p:sp>
        <p:nvSpPr>
          <p:cNvPr id="39" name="TextBox 39"/>
          <p:cNvSpPr txBox="1"/>
          <p:nvPr/>
        </p:nvSpPr>
        <p:spPr>
          <a:xfrm>
            <a:off x="781681" y="2271390"/>
            <a:ext cx="1545747" cy="254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9"/>
              </a:lnSpc>
            </a:pPr>
            <a:r>
              <a:rPr lang="en-US" sz="999">
                <a:solidFill>
                  <a:srgbClr val="000000"/>
                </a:solidFill>
                <a:latin typeface="Intro Rust"/>
                <a:ea typeface="Intro Rust"/>
                <a:cs typeface="Intro Rust"/>
                <a:sym typeface="Intro Rust"/>
              </a:rPr>
              <a:t>JOB POSITION</a:t>
            </a:r>
          </a:p>
          <a:p>
            <a:pPr algn="ctr">
              <a:lnSpc>
                <a:spcPts val="999"/>
              </a:lnSpc>
            </a:pPr>
            <a:r>
              <a:rPr lang="en-US" sz="999">
                <a:solidFill>
                  <a:srgbClr val="000000"/>
                </a:solidFill>
                <a:latin typeface="Intro Rust"/>
                <a:ea typeface="Intro Rust"/>
                <a:cs typeface="Intro Rust"/>
                <a:sym typeface="Intro Rust"/>
              </a:rPr>
              <a:t>IDENTIFIED</a:t>
            </a:r>
          </a:p>
        </p:txBody>
      </p:sp>
      <p:sp>
        <p:nvSpPr>
          <p:cNvPr id="40" name="TextBox 40"/>
          <p:cNvSpPr txBox="1"/>
          <p:nvPr/>
        </p:nvSpPr>
        <p:spPr>
          <a:xfrm>
            <a:off x="1341371" y="1836417"/>
            <a:ext cx="426368" cy="2940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99"/>
              </a:lnSpc>
            </a:pPr>
            <a:r>
              <a:rPr lang="en-US" sz="2199" dirty="0">
                <a:solidFill>
                  <a:srgbClr val="000000"/>
                </a:solidFill>
                <a:latin typeface="Intro Rust"/>
                <a:ea typeface="Intro Rust"/>
                <a:cs typeface="Intro Rust"/>
                <a:sym typeface="Intro Rust"/>
              </a:rPr>
              <a:t>1</a:t>
            </a:r>
          </a:p>
        </p:txBody>
      </p:sp>
      <p:sp>
        <p:nvSpPr>
          <p:cNvPr id="41" name="TextBox 41"/>
          <p:cNvSpPr txBox="1"/>
          <p:nvPr/>
        </p:nvSpPr>
        <p:spPr>
          <a:xfrm>
            <a:off x="781681" y="2599859"/>
            <a:ext cx="1545747" cy="4445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"/>
              </a:lnSpc>
            </a:pPr>
            <a:r>
              <a:rPr lang="en-US" sz="600">
                <a:solidFill>
                  <a:srgbClr val="000000"/>
                </a:solidFill>
                <a:latin typeface="Alibaba Sans"/>
                <a:ea typeface="Alibaba Sans"/>
                <a:cs typeface="Alibaba Sans"/>
                <a:sym typeface="Alibaba Sans"/>
              </a:rPr>
              <a:t>The hiring manager recognizes the need for a new employee due to company growth, team expansion, or replacement of a previous role. Job requirements and responsibilities are clearly defined.</a:t>
            </a:r>
          </a:p>
        </p:txBody>
      </p:sp>
      <p:sp>
        <p:nvSpPr>
          <p:cNvPr id="42" name="TextBox 42"/>
          <p:cNvSpPr txBox="1"/>
          <p:nvPr/>
        </p:nvSpPr>
        <p:spPr>
          <a:xfrm>
            <a:off x="781681" y="4576484"/>
            <a:ext cx="1545747" cy="254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9"/>
              </a:lnSpc>
            </a:pPr>
            <a:r>
              <a:rPr lang="en-US" sz="999">
                <a:solidFill>
                  <a:srgbClr val="000000"/>
                </a:solidFill>
                <a:latin typeface="Intro Rust"/>
                <a:ea typeface="Intro Rust"/>
                <a:cs typeface="Intro Rust"/>
                <a:sym typeface="Intro Rust"/>
              </a:rPr>
              <a:t>JOB OFFER &amp;</a:t>
            </a:r>
          </a:p>
          <a:p>
            <a:pPr algn="ctr">
              <a:lnSpc>
                <a:spcPts val="999"/>
              </a:lnSpc>
            </a:pPr>
            <a:r>
              <a:rPr lang="en-US" sz="999">
                <a:solidFill>
                  <a:srgbClr val="000000"/>
                </a:solidFill>
                <a:latin typeface="Intro Rust"/>
                <a:ea typeface="Intro Rust"/>
                <a:cs typeface="Intro Rust"/>
                <a:sym typeface="Intro Rust"/>
              </a:rPr>
              <a:t>ONBOARDING</a:t>
            </a:r>
          </a:p>
        </p:txBody>
      </p:sp>
      <p:sp>
        <p:nvSpPr>
          <p:cNvPr id="43" name="TextBox 43"/>
          <p:cNvSpPr txBox="1"/>
          <p:nvPr/>
        </p:nvSpPr>
        <p:spPr>
          <a:xfrm>
            <a:off x="1341371" y="4141512"/>
            <a:ext cx="426368" cy="2940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99"/>
              </a:lnSpc>
            </a:pPr>
            <a:r>
              <a:rPr lang="en-US" sz="2199">
                <a:solidFill>
                  <a:srgbClr val="000000"/>
                </a:solidFill>
                <a:latin typeface="Intro Rust"/>
                <a:ea typeface="Intro Rust"/>
                <a:cs typeface="Intro Rust"/>
                <a:sym typeface="Intro Rust"/>
              </a:rPr>
              <a:t>8</a:t>
            </a:r>
          </a:p>
        </p:txBody>
      </p:sp>
      <p:sp>
        <p:nvSpPr>
          <p:cNvPr id="44" name="TextBox 44"/>
          <p:cNvSpPr txBox="1"/>
          <p:nvPr/>
        </p:nvSpPr>
        <p:spPr>
          <a:xfrm>
            <a:off x="781681" y="4904954"/>
            <a:ext cx="1545747" cy="4445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"/>
              </a:lnSpc>
            </a:pPr>
            <a:r>
              <a:rPr lang="en-US" sz="600">
                <a:solidFill>
                  <a:srgbClr val="000000"/>
                </a:solidFill>
                <a:latin typeface="Alibaba Sans"/>
                <a:ea typeface="Alibaba Sans"/>
                <a:cs typeface="Alibaba Sans"/>
                <a:sym typeface="Alibaba Sans"/>
              </a:rPr>
              <a:t>The selected candidate receives a formal job offer. Once accepted, the onboarding process begins, including orientation, documentation, and integration into the team.</a:t>
            </a:r>
          </a:p>
        </p:txBody>
      </p:sp>
      <p:sp>
        <p:nvSpPr>
          <p:cNvPr id="45" name="TextBox 45"/>
          <p:cNvSpPr txBox="1"/>
          <p:nvPr/>
        </p:nvSpPr>
        <p:spPr>
          <a:xfrm>
            <a:off x="2994176" y="5346878"/>
            <a:ext cx="1545747" cy="254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9"/>
              </a:lnSpc>
            </a:pPr>
            <a:r>
              <a:rPr lang="en-US" sz="999">
                <a:solidFill>
                  <a:srgbClr val="000000"/>
                </a:solidFill>
                <a:latin typeface="Intro Rust"/>
                <a:ea typeface="Intro Rust"/>
                <a:cs typeface="Intro Rust"/>
                <a:sym typeface="Intro Rust"/>
              </a:rPr>
              <a:t>FINAL</a:t>
            </a:r>
          </a:p>
          <a:p>
            <a:pPr algn="ctr">
              <a:lnSpc>
                <a:spcPts val="999"/>
              </a:lnSpc>
            </a:pPr>
            <a:r>
              <a:rPr lang="en-US" sz="999">
                <a:solidFill>
                  <a:srgbClr val="000000"/>
                </a:solidFill>
                <a:latin typeface="Intro Rust"/>
                <a:ea typeface="Intro Rust"/>
                <a:cs typeface="Intro Rust"/>
                <a:sym typeface="Intro Rust"/>
              </a:rPr>
              <a:t>INTERVIEW</a:t>
            </a:r>
          </a:p>
        </p:txBody>
      </p:sp>
      <p:sp>
        <p:nvSpPr>
          <p:cNvPr id="46" name="TextBox 46"/>
          <p:cNvSpPr txBox="1"/>
          <p:nvPr/>
        </p:nvSpPr>
        <p:spPr>
          <a:xfrm>
            <a:off x="3553866" y="4911906"/>
            <a:ext cx="426368" cy="2940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99"/>
              </a:lnSpc>
            </a:pPr>
            <a:r>
              <a:rPr lang="en-US" sz="2199">
                <a:solidFill>
                  <a:srgbClr val="000000"/>
                </a:solidFill>
                <a:latin typeface="Intro Rust"/>
                <a:ea typeface="Intro Rust"/>
                <a:cs typeface="Intro Rust"/>
                <a:sym typeface="Intro Rust"/>
              </a:rPr>
              <a:t>7</a:t>
            </a:r>
          </a:p>
        </p:txBody>
      </p:sp>
      <p:sp>
        <p:nvSpPr>
          <p:cNvPr id="47" name="TextBox 47"/>
          <p:cNvSpPr txBox="1"/>
          <p:nvPr/>
        </p:nvSpPr>
        <p:spPr>
          <a:xfrm>
            <a:off x="5210174" y="5346878"/>
            <a:ext cx="1545747" cy="254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9"/>
              </a:lnSpc>
            </a:pPr>
            <a:r>
              <a:rPr lang="en-US" sz="999">
                <a:solidFill>
                  <a:srgbClr val="000000"/>
                </a:solidFill>
                <a:latin typeface="Intro Rust"/>
                <a:ea typeface="Intro Rust"/>
                <a:cs typeface="Intro Rust"/>
                <a:sym typeface="Intro Rust"/>
              </a:rPr>
              <a:t>TECHNICAL / SKILL</a:t>
            </a:r>
          </a:p>
          <a:p>
            <a:pPr algn="ctr">
              <a:lnSpc>
                <a:spcPts val="999"/>
              </a:lnSpc>
            </a:pPr>
            <a:r>
              <a:rPr lang="en-US" sz="999">
                <a:solidFill>
                  <a:srgbClr val="000000"/>
                </a:solidFill>
                <a:latin typeface="Intro Rust"/>
                <a:ea typeface="Intro Rust"/>
                <a:cs typeface="Intro Rust"/>
                <a:sym typeface="Intro Rust"/>
              </a:rPr>
              <a:t>ASSESSMENT</a:t>
            </a:r>
          </a:p>
        </p:txBody>
      </p:sp>
      <p:sp>
        <p:nvSpPr>
          <p:cNvPr id="48" name="TextBox 48"/>
          <p:cNvSpPr txBox="1"/>
          <p:nvPr/>
        </p:nvSpPr>
        <p:spPr>
          <a:xfrm>
            <a:off x="5769864" y="4911906"/>
            <a:ext cx="426368" cy="2940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99"/>
              </a:lnSpc>
            </a:pPr>
            <a:r>
              <a:rPr lang="en-US" sz="2199">
                <a:solidFill>
                  <a:srgbClr val="000000"/>
                </a:solidFill>
                <a:latin typeface="Intro Rust"/>
                <a:ea typeface="Intro Rust"/>
                <a:cs typeface="Intro Rust"/>
                <a:sym typeface="Intro Rust"/>
              </a:rPr>
              <a:t>6</a:t>
            </a:r>
          </a:p>
        </p:txBody>
      </p:sp>
      <p:sp>
        <p:nvSpPr>
          <p:cNvPr id="49" name="TextBox 49"/>
          <p:cNvSpPr txBox="1"/>
          <p:nvPr/>
        </p:nvSpPr>
        <p:spPr>
          <a:xfrm>
            <a:off x="7426172" y="4576484"/>
            <a:ext cx="1545747" cy="254000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999"/>
              </a:lnSpc>
            </a:pPr>
            <a:r>
              <a:rPr lang="en-US" sz="999">
                <a:solidFill>
                  <a:srgbClr val="000000"/>
                </a:solidFill>
                <a:latin typeface="Intro Rust"/>
                <a:ea typeface="Intro Rust"/>
                <a:cs typeface="Intro Rust"/>
                <a:sym typeface="Intro Rust"/>
              </a:rPr>
              <a:t>INITIAL</a:t>
            </a:r>
          </a:p>
          <a:p>
            <a:pPr algn="ctr">
              <a:lnSpc>
                <a:spcPts val="999"/>
              </a:lnSpc>
            </a:pPr>
            <a:r>
              <a:rPr lang="en-US" sz="999">
                <a:solidFill>
                  <a:srgbClr val="000000"/>
                </a:solidFill>
                <a:latin typeface="Intro Rust"/>
                <a:ea typeface="Intro Rust"/>
                <a:cs typeface="Intro Rust"/>
                <a:sym typeface="Intro Rust"/>
              </a:rPr>
              <a:t>INTERVIEW</a:t>
            </a:r>
          </a:p>
        </p:txBody>
      </p:sp>
      <p:sp>
        <p:nvSpPr>
          <p:cNvPr id="50" name="TextBox 50"/>
          <p:cNvSpPr txBox="1"/>
          <p:nvPr/>
        </p:nvSpPr>
        <p:spPr>
          <a:xfrm>
            <a:off x="7985861" y="4141512"/>
            <a:ext cx="426368" cy="294005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ctr">
              <a:lnSpc>
                <a:spcPts val="2199"/>
              </a:lnSpc>
            </a:pPr>
            <a:r>
              <a:rPr lang="en-US" sz="2199">
                <a:solidFill>
                  <a:srgbClr val="000000"/>
                </a:solidFill>
                <a:latin typeface="Intro Rust"/>
                <a:ea typeface="Intro Rust"/>
                <a:cs typeface="Intro Rust"/>
                <a:sym typeface="Intro Rust"/>
              </a:rPr>
              <a:t>5</a:t>
            </a:r>
          </a:p>
        </p:txBody>
      </p:sp>
      <p:sp>
        <p:nvSpPr>
          <p:cNvPr id="51" name="TextBox 51"/>
          <p:cNvSpPr txBox="1"/>
          <p:nvPr/>
        </p:nvSpPr>
        <p:spPr>
          <a:xfrm>
            <a:off x="7426172" y="4904954"/>
            <a:ext cx="1545747" cy="355601"/>
          </a:xfrm>
          <a:prstGeom prst="rect">
            <a:avLst/>
          </a:prstGeom>
        </p:spPr>
        <p:txBody>
          <a:bodyPr lIns="0" tIns="0" rIns="0" bIns="0" rtlCol="0" anchor="t">
            <a:spAutoFit/>
          </a:bodyPr>
          <a:lstStyle/>
          <a:p>
            <a:pPr algn="l">
              <a:lnSpc>
                <a:spcPts val="720"/>
              </a:lnSpc>
            </a:pPr>
            <a:r>
              <a:rPr lang="en-US" sz="600">
                <a:solidFill>
                  <a:srgbClr val="000000"/>
                </a:solidFill>
                <a:latin typeface="Alibaba Sans"/>
                <a:ea typeface="Alibaba Sans"/>
                <a:cs typeface="Alibaba Sans"/>
                <a:sym typeface="Alibaba Sans"/>
              </a:rPr>
              <a:t>Shortlisted candidates participate in a preliminary interview to assess skills, professional background, and overall suitability for the role.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16</TotalTime>
  <Words>282</Words>
  <Application>Microsoft Office PowerPoint</Application>
  <PresentationFormat>Custom</PresentationFormat>
  <Paragraphs>60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9" baseType="lpstr">
      <vt:lpstr>Intro Rust</vt:lpstr>
      <vt:lpstr>Canva Sans Bold</vt:lpstr>
      <vt:lpstr>Cormorant Garamond Bold</vt:lpstr>
      <vt:lpstr>Alibaba Sans</vt:lpstr>
      <vt:lpstr>Calibri</vt:lpstr>
      <vt:lpstr>Arial</vt:lpstr>
      <vt:lpstr>Office Theme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Blue and Grey Simple Recruitment Process Flowchart Diagram Graph</dc:title>
  <dc:creator>Flourish Abumere</dc:creator>
  <cp:lastModifiedBy>Flourish Abumere</cp:lastModifiedBy>
  <cp:revision>3</cp:revision>
  <dcterms:created xsi:type="dcterms:W3CDTF">2006-08-16T00:00:00Z</dcterms:created>
  <dcterms:modified xsi:type="dcterms:W3CDTF">2026-04-02T22:32:09Z</dcterms:modified>
  <dc:identifier>DAHFvrhdIag</dc:identifier>
</cp:coreProperties>
</file>